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comments/comment1.xml" ContentType="application/vnd.openxmlformats-officedocument.presentationml.comments+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87"/>
  </p:notesMasterIdLst>
  <p:handoutMasterIdLst>
    <p:handoutMasterId r:id="rId88"/>
  </p:handoutMasterIdLst>
  <p:sldIdLst>
    <p:sldId id="256" r:id="rId5"/>
    <p:sldId id="711" r:id="rId6"/>
    <p:sldId id="712" r:id="rId7"/>
    <p:sldId id="715" r:id="rId8"/>
    <p:sldId id="716" r:id="rId9"/>
    <p:sldId id="760" r:id="rId10"/>
    <p:sldId id="761" r:id="rId11"/>
    <p:sldId id="762" r:id="rId12"/>
    <p:sldId id="763" r:id="rId13"/>
    <p:sldId id="764" r:id="rId14"/>
    <p:sldId id="765" r:id="rId15"/>
    <p:sldId id="766" r:id="rId16"/>
    <p:sldId id="767" r:id="rId17"/>
    <p:sldId id="768" r:id="rId18"/>
    <p:sldId id="769" r:id="rId19"/>
    <p:sldId id="770" r:id="rId20"/>
    <p:sldId id="771" r:id="rId21"/>
    <p:sldId id="772" r:id="rId22"/>
    <p:sldId id="773" r:id="rId23"/>
    <p:sldId id="774" r:id="rId24"/>
    <p:sldId id="775" r:id="rId25"/>
    <p:sldId id="776" r:id="rId26"/>
    <p:sldId id="777" r:id="rId27"/>
    <p:sldId id="778" r:id="rId28"/>
    <p:sldId id="779" r:id="rId29"/>
    <p:sldId id="780" r:id="rId30"/>
    <p:sldId id="781" r:id="rId31"/>
    <p:sldId id="782" r:id="rId32"/>
    <p:sldId id="783" r:id="rId33"/>
    <p:sldId id="784" r:id="rId34"/>
    <p:sldId id="785" r:id="rId35"/>
    <p:sldId id="786" r:id="rId36"/>
    <p:sldId id="787" r:id="rId37"/>
    <p:sldId id="788" r:id="rId38"/>
    <p:sldId id="789" r:id="rId39"/>
    <p:sldId id="790" r:id="rId40"/>
    <p:sldId id="791" r:id="rId41"/>
    <p:sldId id="792" r:id="rId42"/>
    <p:sldId id="793" r:id="rId43"/>
    <p:sldId id="794" r:id="rId44"/>
    <p:sldId id="795" r:id="rId45"/>
    <p:sldId id="796" r:id="rId46"/>
    <p:sldId id="797" r:id="rId47"/>
    <p:sldId id="798" r:id="rId48"/>
    <p:sldId id="799" r:id="rId49"/>
    <p:sldId id="800" r:id="rId50"/>
    <p:sldId id="801" r:id="rId51"/>
    <p:sldId id="802" r:id="rId52"/>
    <p:sldId id="803" r:id="rId53"/>
    <p:sldId id="804" r:id="rId54"/>
    <p:sldId id="805" r:id="rId55"/>
    <p:sldId id="806" r:id="rId56"/>
    <p:sldId id="807" r:id="rId57"/>
    <p:sldId id="808" r:id="rId58"/>
    <p:sldId id="809" r:id="rId59"/>
    <p:sldId id="810" r:id="rId60"/>
    <p:sldId id="811" r:id="rId61"/>
    <p:sldId id="812" r:id="rId62"/>
    <p:sldId id="813" r:id="rId63"/>
    <p:sldId id="814" r:id="rId64"/>
    <p:sldId id="815" r:id="rId65"/>
    <p:sldId id="816" r:id="rId66"/>
    <p:sldId id="817" r:id="rId67"/>
    <p:sldId id="818" r:id="rId68"/>
    <p:sldId id="819" r:id="rId69"/>
    <p:sldId id="756" r:id="rId70"/>
    <p:sldId id="821" r:id="rId71"/>
    <p:sldId id="822" r:id="rId72"/>
    <p:sldId id="823" r:id="rId73"/>
    <p:sldId id="820" r:id="rId74"/>
    <p:sldId id="824" r:id="rId75"/>
    <p:sldId id="826" r:id="rId76"/>
    <p:sldId id="827" r:id="rId77"/>
    <p:sldId id="828" r:id="rId78"/>
    <p:sldId id="829" r:id="rId79"/>
    <p:sldId id="830" r:id="rId80"/>
    <p:sldId id="758" r:id="rId81"/>
    <p:sldId id="754" r:id="rId82"/>
    <p:sldId id="831" r:id="rId83"/>
    <p:sldId id="832" r:id="rId84"/>
    <p:sldId id="833" r:id="rId85"/>
    <p:sldId id="834" r:id="rId86"/>
  </p:sldIdLst>
  <p:sldSz cx="9144000" cy="6858000" type="screen4x3"/>
  <p:notesSz cx="9928225" cy="6797675"/>
  <p:custDataLst>
    <p:tags r:id="rId89"/>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94" autoAdjust="0"/>
    <p:restoredTop sz="94646" autoAdjust="0"/>
  </p:normalViewPr>
  <p:slideViewPr>
    <p:cSldViewPr>
      <p:cViewPr varScale="1">
        <p:scale>
          <a:sx n="78" d="100"/>
          <a:sy n="78" d="100"/>
        </p:scale>
        <p:origin x="1500"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tags" Target="tags/tag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commentAuthors" Target="commentAuthor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handoutMaster" Target="handoutMasters/handoutMaster1.xml"/><Relationship Id="rId9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viewProps" Target="viewProp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5-11-07T11:47:33.904" idx="1">
    <p:pos x="1468" y="3332"/>
    <p:text>Brixton Lido</p:text>
    <p:extLst>
      <p:ext uri="{C676402C-5697-4E1C-873F-D02D1690AC5C}">
        <p15:threadingInfo xmlns:p15="http://schemas.microsoft.com/office/powerpoint/2012/main" timeZoneBias="-120"/>
      </p:ext>
    </p:extLst>
  </p:cm>
  <p:cm authorId="2" dt="2015-11-07T11:48:01.263" idx="2">
    <p:pos x="3019" y="3332"/>
    <p:text>New DelhiPublic Library</p:text>
    <p:extLst>
      <p:ext uri="{C676402C-5697-4E1C-873F-D02D1690AC5C}">
        <p15:threadingInfo xmlns:p15="http://schemas.microsoft.com/office/powerpoint/2012/main" timeZoneBias="-120"/>
      </p:ext>
    </p:extLst>
  </p:cm>
  <p:cm authorId="2" dt="2015-11-07T11:48:19.467" idx="3">
    <p:pos x="4249" y="3332"/>
    <p:text>Public Rubbish Collecting, Cairo</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08/08/2016</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8/8/2016</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271282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210794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r>
              <a:rPr lang="en-GB" sz="1200" i="1" kern="1200" baseline="0" dirty="0" smtClean="0">
                <a:solidFill>
                  <a:schemeClr val="tx1"/>
                </a:solidFill>
                <a:latin typeface="+mn-lt"/>
                <a:ea typeface="+mn-ea"/>
                <a:cs typeface="+mn-cs"/>
              </a:rPr>
              <a:t>The tertiary sector provides services to businesses and individuals.</a:t>
            </a:r>
            <a:endParaRPr lang="en-GB"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1088657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346924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1184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7F88F4-E766-4171-B4FD-A7C18FF7D846}" type="slidenum">
              <a:rPr lang="en-GB" altLang="en-US"/>
              <a:pPr/>
              <a:t>15</a:t>
            </a:fld>
            <a:endParaRPr lang="en-GB" alt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xfrm>
            <a:off x="1326063" y="3227716"/>
            <a:ext cx="7276102" cy="3060134"/>
          </a:xfrm>
        </p:spPr>
        <p:txBody>
          <a:bodyPr/>
          <a:lstStyle/>
          <a:p>
            <a:r>
              <a:rPr lang="en-GB" altLang="en-US" b="1" dirty="0"/>
              <a:t>Extension activity</a:t>
            </a:r>
            <a:r>
              <a:rPr lang="en-GB" altLang="en-US" dirty="0"/>
              <a:t>: Students could transfer this data to a spreadsheet and produce a bar chart in order to clearly demonstrate the trends for each sector.</a:t>
            </a:r>
          </a:p>
          <a:p>
            <a:endParaRPr lang="en-GB" altLang="en-US" dirty="0"/>
          </a:p>
          <a:p>
            <a:r>
              <a:rPr lang="en-GB" altLang="en-US" dirty="0"/>
              <a:t>Students should look for other statistics, such as employment figures, which suggest growth or decline in the various sectors to see whether these figures support the conclusions they have reached. They should also be encouraged to look at each sector in more detail. For example, although the overall trend in the primary sector is one of decline, in certain industries, output may have increased in recent years (agriculture and North Sea oil for example).  </a:t>
            </a:r>
          </a:p>
          <a:p>
            <a:endParaRPr lang="en-GB" altLang="en-US" dirty="0"/>
          </a:p>
        </p:txBody>
      </p:sp>
    </p:spTree>
    <p:extLst>
      <p:ext uri="{BB962C8B-B14F-4D97-AF65-F5344CB8AC3E}">
        <p14:creationId xmlns:p14="http://schemas.microsoft.com/office/powerpoint/2010/main" val="3357951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altLang="en-US" dirty="0" smtClean="0"/>
              <a:t>Extension activity: Students could do an investigation into objects and clothing they have with them and plot on a map where the goods were manufactured. Reasons why this is the case can then be discussed, either as a whole class or in smaller groups.</a:t>
            </a:r>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861642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dirty="0" smtClean="0"/>
              <a:t>Photo: </a:t>
            </a:r>
            <a:r>
              <a:rPr lang="en-GB" altLang="en-US" dirty="0" smtClean="0"/>
              <a:t>© 2007 </a:t>
            </a:r>
            <a:r>
              <a:rPr lang="en-GB" altLang="en-US" dirty="0" err="1" smtClean="0"/>
              <a:t>Jupiterimages</a:t>
            </a:r>
            <a:r>
              <a:rPr lang="en-GB" altLang="en-US" dirty="0" smtClean="0"/>
              <a:t> Corporation</a:t>
            </a:r>
            <a:endParaRPr lang="en-GB" altLang="en-US" dirty="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8394471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r>
              <a:rPr lang="en-GB" altLang="en-US" dirty="0" smtClean="0"/>
              <a:t>Get the class to consider the bullet points for each sector in turn, using the examples provided in the brackets as starting points</a:t>
            </a:r>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9875805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r>
              <a:rPr lang="en-GB" altLang="en-US" dirty="0" smtClean="0"/>
              <a:t>Get the class to consider the bullet points for each sector in turn, using the examples provided in the brackets as starting points</a:t>
            </a:r>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443156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altLang="en-US"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9588788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altLang="en-US"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9166773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altLang="en-US"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41389896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altLang="en-US"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40684649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altLang="en-US"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2192146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altLang="en-US"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601668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GB" altLang="en-US"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5425292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3954347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1781676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902359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1059048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4502228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9364511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33240920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6399883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36882122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2800422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24660165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7549333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906670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36477421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14203339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16963796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23702908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4872033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8215684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150265012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6729357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3765571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874764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159117760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2670591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4773908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400723014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39456439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20844141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31064875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37419637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416250944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186346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36548103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37152933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173173491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48232310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54687050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390345722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365883006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33609020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4314700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30187809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20572967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GB" dirty="0" smtClean="0"/>
              <a:t>Oil and Diamond organisations such as De Vere, BP, etc...</a:t>
            </a:r>
          </a:p>
          <a:p>
            <a:pPr>
              <a:spcBef>
                <a:spcPct val="0"/>
              </a:spcBef>
            </a:pPr>
            <a:r>
              <a:rPr lang="en-GB" dirty="0" smtClean="0"/>
              <a:t>These type of business:</a:t>
            </a:r>
          </a:p>
          <a:p>
            <a:pPr marL="228600" indent="-228600">
              <a:spcBef>
                <a:spcPct val="0"/>
              </a:spcBef>
              <a:buFont typeface="+mj-lt"/>
              <a:buAutoNum type="arabicPeriod"/>
            </a:pPr>
            <a:r>
              <a:rPr lang="en-GB" dirty="0" smtClean="0"/>
              <a:t>Research and Develop sites to find</a:t>
            </a:r>
            <a:r>
              <a:rPr lang="en-GB" baseline="0" dirty="0" smtClean="0"/>
              <a:t> required raw products (drilling and expediting different sources)</a:t>
            </a:r>
          </a:p>
          <a:p>
            <a:pPr marL="228600" indent="-228600">
              <a:spcBef>
                <a:spcPct val="0"/>
              </a:spcBef>
              <a:buFont typeface="+mj-lt"/>
              <a:buAutoNum type="arabicPeriod"/>
            </a:pPr>
            <a:r>
              <a:rPr lang="en-GB" baseline="0" dirty="0" smtClean="0"/>
              <a:t>Manufacture the product(s) to meet the needs of customers (refining oil to filter out diesel and petrol / refine the raw rocks to represent the various types of precious jewellery)</a:t>
            </a:r>
          </a:p>
          <a:p>
            <a:pPr marL="228600" indent="-228600">
              <a:spcBef>
                <a:spcPct val="0"/>
              </a:spcBef>
              <a:buFont typeface="+mj-lt"/>
              <a:buAutoNum type="arabicPeriod"/>
            </a:pPr>
            <a:r>
              <a:rPr lang="en-GB" baseline="0" dirty="0" smtClean="0"/>
              <a:t>Directing selling the product(s) to the public</a:t>
            </a:r>
            <a:endParaRPr lang="en-GB"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393468299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370951512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409677017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395286885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127478746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233444491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249844872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36606264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409115240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147430800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1881116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r>
              <a:rPr lang="en-GB" sz="1200" i="1" kern="1200" baseline="0" dirty="0" smtClean="0">
                <a:solidFill>
                  <a:schemeClr val="tx1"/>
                </a:solidFill>
                <a:latin typeface="+mn-lt"/>
                <a:ea typeface="+mn-ea"/>
                <a:cs typeface="+mn-cs"/>
              </a:rPr>
              <a:t>The primary sector involves growing, extracting or converting natural resources into raw materials.</a:t>
            </a:r>
            <a:endParaRPr lang="en-GB"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26619012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112736860"/>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350966006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1609321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r>
              <a:rPr lang="en-GB" sz="1200" i="1" kern="1200" baseline="0" dirty="0" smtClean="0">
                <a:solidFill>
                  <a:schemeClr val="tx1"/>
                </a:solidFill>
                <a:latin typeface="+mn-lt"/>
                <a:ea typeface="+mn-ea"/>
                <a:cs typeface="+mn-cs"/>
              </a:rPr>
              <a:t>The secondary sector manufactures goods. It converts raw materials into products for sale to businesses and private individuals.</a:t>
            </a:r>
            <a:endParaRPr lang="en-GB" dirty="0" smtClean="0"/>
          </a:p>
        </p:txBody>
      </p:sp>
      <p:sp>
        <p:nvSpPr>
          <p:cNvPr id="174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F4D93E0-A654-4868-B8B2-40F445FDE3E4}"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142057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6.xml"/><Relationship Id="rId7" Type="http://schemas.openxmlformats.org/officeDocument/2006/relationships/slide" Target="../slides/slide71.xml"/><Relationship Id="rId2" Type="http://schemas.openxmlformats.org/officeDocument/2006/relationships/slide" Target="../slides/slide78.xml"/><Relationship Id="rId1" Type="http://schemas.openxmlformats.org/officeDocument/2006/relationships/slideMaster" Target="../slideMasters/slideMaster1.xml"/><Relationship Id="rId6" Type="http://schemas.openxmlformats.org/officeDocument/2006/relationships/slide" Target="../slides/slide69.xml"/><Relationship Id="rId5" Type="http://schemas.openxmlformats.org/officeDocument/2006/relationships/slide" Target="../slides/slide31.xml"/><Relationship Id="rId4" Type="http://schemas.openxmlformats.org/officeDocument/2006/relationships/slide" Target="../slides/slide22.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2" Type="http://schemas.openxmlformats.org/officeDocument/2006/relationships/slide" Target="../slides/slide6.xml"/><Relationship Id="rId1" Type="http://schemas.openxmlformats.org/officeDocument/2006/relationships/slideMaster" Target="../slideMasters/slideMaster1.xml"/><Relationship Id="rId4" Type="http://schemas.openxmlformats.org/officeDocument/2006/relationships/image" Target="../media/image2.gi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7519246" y="620688"/>
            <a:ext cx="1373234"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Exam Questions</a:t>
            </a:r>
            <a:endParaRPr lang="en-GB" sz="20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17476" y="620688"/>
            <a:ext cx="109397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1.1 –</a:t>
            </a:r>
            <a:r>
              <a:rPr lang="en-GB" sz="1200" b="1" baseline="0" dirty="0" smtClean="0">
                <a:latin typeface="Arial" panose="020B0604020202020204" pitchFamily="34" charset="0"/>
                <a:cs typeface="Arial" panose="020B0604020202020204" pitchFamily="34" charset="0"/>
              </a:rPr>
              <a:t> </a:t>
            </a:r>
            <a:r>
              <a:rPr lang="en-GB" sz="1200" b="1" dirty="0" smtClean="0">
                <a:latin typeface="Arial" panose="020B0604020202020204" pitchFamily="34" charset="0"/>
                <a:cs typeface="Arial" panose="020B0604020202020204" pitchFamily="34" charset="0"/>
              </a:rPr>
              <a:t>Activity</a:t>
            </a:r>
            <a:endParaRPr lang="en-GB" sz="1200" b="1" dirty="0">
              <a:latin typeface="Arial" panose="020B0604020202020204" pitchFamily="34" charset="0"/>
              <a:cs typeface="Arial" panose="020B0604020202020204" pitchFamily="34" charset="0"/>
            </a:endParaRPr>
          </a:p>
        </p:txBody>
      </p:sp>
      <p:sp>
        <p:nvSpPr>
          <p:cNvPr id="37" name="Round Same Side Corner Rectangle 36">
            <a:hlinkClick r:id="rId4" action="ppaction://hlinksldjump"/>
          </p:cNvPr>
          <p:cNvSpPr/>
          <p:nvPr userDrawn="1"/>
        </p:nvSpPr>
        <p:spPr>
          <a:xfrm>
            <a:off x="1382446" y="620688"/>
            <a:ext cx="109397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1.2 - Sectors</a:t>
            </a:r>
            <a:endParaRPr lang="en-GB" sz="1200" b="1" dirty="0">
              <a:latin typeface="Arial" panose="020B0604020202020204" pitchFamily="34" charset="0"/>
              <a:cs typeface="Arial" panose="020B0604020202020204" pitchFamily="34" charset="0"/>
            </a:endParaRPr>
          </a:p>
        </p:txBody>
      </p:sp>
      <p:sp>
        <p:nvSpPr>
          <p:cNvPr id="10" name="Round Same Side Corner Rectangle 9">
            <a:hlinkClick r:id="rId5" action="ppaction://hlinksldjump"/>
          </p:cNvPr>
          <p:cNvSpPr/>
          <p:nvPr userDrawn="1"/>
        </p:nvSpPr>
        <p:spPr>
          <a:xfrm>
            <a:off x="2547416" y="620688"/>
            <a:ext cx="136180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1.3 - Ownership</a:t>
            </a:r>
            <a:endParaRPr lang="en-GB" sz="1200" b="1" dirty="0">
              <a:latin typeface="Arial" panose="020B0604020202020204" pitchFamily="34" charset="0"/>
              <a:cs typeface="Arial" panose="020B0604020202020204" pitchFamily="34" charset="0"/>
            </a:endParaRPr>
          </a:p>
        </p:txBody>
      </p:sp>
      <p:sp>
        <p:nvSpPr>
          <p:cNvPr id="9" name="Round Same Side Corner Rectangle 8">
            <a:hlinkClick r:id="rId6" action="ppaction://hlinksldjump"/>
          </p:cNvPr>
          <p:cNvSpPr/>
          <p:nvPr userDrawn="1"/>
        </p:nvSpPr>
        <p:spPr>
          <a:xfrm>
            <a:off x="3980224" y="620688"/>
            <a:ext cx="142311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1.4 – Legal Issues</a:t>
            </a:r>
            <a:endParaRPr lang="en-GB" sz="1200" b="1" dirty="0">
              <a:latin typeface="Arial" panose="020B0604020202020204" pitchFamily="34" charset="0"/>
              <a:cs typeface="Arial" panose="020B0604020202020204" pitchFamily="34" charset="0"/>
            </a:endParaRPr>
          </a:p>
        </p:txBody>
      </p:sp>
      <p:sp>
        <p:nvSpPr>
          <p:cNvPr id="11" name="Round Same Side Corner Rectangle 10">
            <a:hlinkClick r:id="rId7" action="ppaction://hlinksldjump"/>
          </p:cNvPr>
          <p:cNvSpPr/>
          <p:nvPr userDrawn="1"/>
        </p:nvSpPr>
        <p:spPr>
          <a:xfrm>
            <a:off x="5474340" y="620688"/>
            <a:ext cx="197390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1.5 – Aims</a:t>
            </a:r>
            <a:r>
              <a:rPr lang="en-GB" sz="1200" b="1" baseline="0" dirty="0" smtClean="0">
                <a:latin typeface="Arial" panose="020B0604020202020204" pitchFamily="34" charset="0"/>
                <a:cs typeface="Arial" panose="020B0604020202020204" pitchFamily="34" charset="0"/>
              </a:rPr>
              <a:t> and Objectives</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rId2" action="ppaction://hlinksldjump"/>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rId2" action="ppaction://hlinksldjump"/>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3"/>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8"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2" r:id="rId5"/>
    <p:sldLayoutId id="2147483713" r:id="rId6"/>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hyperlink" Target="http://www.google.com.eg/url?sa=i&amp;rct=j&amp;q=&amp;esrc=s&amp;frm=1&amp;source=images&amp;cd=&amp;cad=rja&amp;uact=8&amp;ved=0CAcQjRxqFQoTCMuRksfv18cCFea-cgodwDEFuA&amp;url=http://www.tradingeconomics.com/egypt/gdp&amp;bvm=bv.101800829,d.bGQ&amp;psig=AFQjCNG33X0QUbhHRiAVRh3tWdTXiYW0og&amp;ust=1441266785602581" TargetMode="External"/><Relationship Id="rId5" Type="http://schemas.openxmlformats.org/officeDocument/2006/relationships/image" Target="../media/image8.png"/><Relationship Id="rId4" Type="http://schemas.openxmlformats.org/officeDocument/2006/relationships/hyperlink" Target="http://www.google.com.eg/url?sa=i&amp;rct=j&amp;q=&amp;esrc=s&amp;frm=1&amp;source=images&amp;cd=&amp;cad=rja&amp;uact=8&amp;ved=0CAcQjRxqFQoTCJWk6NHu18cCFWq9cgodXGYKow&amp;url=http://igeogers.weebly.com/economic-activity-and-energy.html&amp;bvm=bv.101800829,d.bGQ&amp;psig=AFQjCNFLm8eeRolDBKmz5dfaep-DKrqYIw&amp;ust=1441266587830247"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12.jpe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15.jpeg"/><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hyperlink" Target="http://www.underconsideration.com/brandnew/archives/myspace_remains_immortal.php" TargetMode="External"/><Relationship Id="rId7"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17.jpeg"/><Relationship Id="rId5" Type="http://schemas.openxmlformats.org/officeDocument/2006/relationships/hyperlink" Target="http://www.google.com.eg/url?sa=i&amp;rct=j&amp;q=&amp;esrc=s&amp;frm=1&amp;source=images&amp;cd=&amp;cad=rja&amp;uact=8&amp;ved=0CAcQjRxqFQoTCKGB-4r-18cCFYS2FAodCBMADA&amp;url=http://www.livemint.com/Industry/7IYFzsalBxBcWXPfZSoN7H/Maruti-to-increase-dependence-on-robots.html&amp;psig=AFQjCNHSlIMbJ8SFQ0EcMR1PoFZX2Onxvw&amp;ust=1441270744128234" TargetMode="External"/><Relationship Id="rId4" Type="http://schemas.openxmlformats.org/officeDocument/2006/relationships/image" Target="../media/image16.gi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hyperlink" Target="1.2%20-%20Tasks/iGCSE%20-%201.2.1%20-%20Business%20Activity%20-%20Revision%20Questions.docx" TargetMode="External"/><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1.2%20-%20Tasks/iGCSE%20-%201.2.1%20-%20Business%20Activity%20-%20Revision%20Questions.docx"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1.2%20-%20Tasks/1.2%20&#8211;%20Business%20Activity%20&#8211;%20Exam%20Questions.docx"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1.2%20-%20Tasks/1.2%20&#8211;%20Business%20Activity%20&#8211;%20Exam%20Questions.docx"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4.xml"/><Relationship Id="rId5" Type="http://schemas.openxmlformats.org/officeDocument/2006/relationships/slide" Target="slide32.xml"/><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openxmlformats.org/officeDocument/2006/relationships/slide" Target="slide32.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4.xml"/><Relationship Id="rId5" Type="http://schemas.openxmlformats.org/officeDocument/2006/relationships/hyperlink" Target="1.4%20-%20Tasks/1.4.1%20-%20Partnership%20Activity.docx" TargetMode="External"/><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hyperlink" Target="1.4%20-%20Tasks/1.4.1%20-%20Limited%20Partnership%20Homework.docx" TargetMode="External"/><Relationship Id="rId5" Type="http://schemas.openxmlformats.org/officeDocument/2006/relationships/hyperlink" Target="http://www.amcham.org.eg/resources_publications/trade_resources/dbe/dbedtls.asp?sec=3&amp;subsec=11" TargetMode="Externa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hyperlink" Target="https://en.wikipedia.org/wiki/List_of_largest_private_companies_in_the_United_Kingdom"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hyperlink" Target="https://en.wikipedia.org/wiki/List_of_largest_private_companies_in_the_United_Kingdom"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hyperlink" Target="https://en.wikipedia.org/wiki/List_of_largest_private_companies_in_the_United_Kingdom"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2.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2.mp4"/><Relationship Id="rId7" Type="http://schemas.openxmlformats.org/officeDocument/2006/relationships/image" Target="../media/image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52.xml"/><Relationship Id="rId11" Type="http://schemas.openxmlformats.org/officeDocument/2006/relationships/image" Target="../media/image22.png"/><Relationship Id="rId5" Type="http://schemas.openxmlformats.org/officeDocument/2006/relationships/slideLayout" Target="../slideLayouts/slideLayout4.xml"/><Relationship Id="rId10" Type="http://schemas.openxmlformats.org/officeDocument/2006/relationships/image" Target="../media/image21.png"/><Relationship Id="rId4" Type="http://schemas.openxmlformats.org/officeDocument/2006/relationships/video" Target="../media/media2.mp4"/><Relationship Id="rId9" Type="http://schemas.openxmlformats.org/officeDocument/2006/relationships/image" Target="../media/image20.jpe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7.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5.png"/><Relationship Id="rId2" Type="http://schemas.openxmlformats.org/officeDocument/2006/relationships/notesSlide" Target="../notesSlides/notesSlide57.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25.jpeg"/><Relationship Id="rId4" Type="http://schemas.openxmlformats.org/officeDocument/2006/relationships/image" Target="../media/image24.jpeg"/></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4.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28.jpeg"/><Relationship Id="rId7" Type="http://schemas.openxmlformats.org/officeDocument/2006/relationships/image" Target="../media/image5.png"/><Relationship Id="rId2" Type="http://schemas.openxmlformats.org/officeDocument/2006/relationships/notesSlide" Target="../notesSlides/notesSlide62.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0.jpeg"/><Relationship Id="rId4" Type="http://schemas.openxmlformats.org/officeDocument/2006/relationships/image" Target="../media/image29.png"/></Relationships>
</file>

<file path=ppt/slides/_rels/slide6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hyperlink" Target="1.4%20-%20Tasks/1.4%20-%20Revision%20Questions.docx" TargetMode="External"/><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hyperlink" Target="1.4%20-%20Tasks/1.4%20-%20Revision%20Questions.docx" TargetMode="External"/><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8.xml"/><Relationship Id="rId1" Type="http://schemas.openxmlformats.org/officeDocument/2006/relationships/slideLayout" Target="../slideLayouts/slideLayout4.xml"/><Relationship Id="rId5" Type="http://schemas.openxmlformats.org/officeDocument/2006/relationships/image" Target="../media/image35.jpeg"/><Relationship Id="rId4" Type="http://schemas.openxmlformats.org/officeDocument/2006/relationships/image" Target="../media/image34.jpeg"/></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7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4.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78.xml.rels><?xml version="1.0" encoding="UTF-8" standalone="yes"?>
<Relationships xmlns="http://schemas.openxmlformats.org/package/2006/relationships"><Relationship Id="rId3" Type="http://schemas.openxmlformats.org/officeDocument/2006/relationships/hyperlink" Target="LO1%20-%20Exam%20Questions.docx" TargetMode="External"/><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hyperlink" Target="LO1%20-%20Exam%20Questions.docx" TargetMode="External"/><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hyperlink" Target="LO1%20-%20Exam%20Questions.docx" TargetMode="External"/><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hyperlink" Target="LO1%20-%20Exam%20Questions.docx" TargetMode="External"/><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hyperlink" Target="LO1%20-%20Exam%20Questions.docx" TargetMode="External"/><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445224"/>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LO1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Understand Different Types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of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Businesses </a:t>
            </a:r>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and their </a:t>
            </a:r>
            <a:r>
              <a:rPr lang="en-US" sz="4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Objectives </a:t>
            </a:r>
            <a:endParaRPr lang="en-GB" sz="32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280920" cy="1600438"/>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400" b="1" dirty="0" smtClean="0"/>
              <a:t>Unit 01 – The Business Environment</a:t>
            </a:r>
          </a:p>
          <a:p>
            <a:pPr algn="r"/>
            <a:r>
              <a:rPr lang="en-GB" sz="3200" b="1" dirty="0" smtClean="0">
                <a:solidFill>
                  <a:schemeClr val="tx1">
                    <a:lumMod val="50000"/>
                    <a:lumOff val="50000"/>
                  </a:schemeClr>
                </a:solidFill>
              </a:rPr>
              <a:t>2016 Specification</a:t>
            </a:r>
            <a:endParaRPr lang="en-GB" sz="3600" b="1" dirty="0">
              <a:solidFill>
                <a:schemeClr val="tx1">
                  <a:lumMod val="50000"/>
                  <a:lumOff val="50000"/>
                </a:schemeClr>
              </a:solidFill>
            </a:endParaRP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251520" y="1052736"/>
            <a:ext cx="6912768" cy="4708054"/>
          </a:xfrm>
        </p:spPr>
        <p:txBody>
          <a:bodyPr>
            <a:noAutofit/>
          </a:bodyPr>
          <a:lstStyle/>
          <a:p>
            <a:pPr marL="177800" indent="-174625">
              <a:spcAft>
                <a:spcPts val="0"/>
              </a:spcAft>
              <a:buClr>
                <a:srgbClr val="00B050"/>
              </a:buClr>
            </a:pPr>
            <a:r>
              <a:rPr lang="en-GB" sz="1730" b="1" dirty="0" smtClean="0"/>
              <a:t>Product groups</a:t>
            </a:r>
          </a:p>
          <a:p>
            <a:pPr marL="177800" indent="-174625">
              <a:spcAft>
                <a:spcPts val="0"/>
              </a:spcAft>
              <a:buClr>
                <a:srgbClr val="00B050"/>
              </a:buClr>
            </a:pPr>
            <a:r>
              <a:rPr lang="en-GB" sz="1730" b="1" dirty="0" smtClean="0"/>
              <a:t>Food products, beverages and tobacco, </a:t>
            </a:r>
            <a:r>
              <a:rPr lang="en-GB" sz="1730" dirty="0" smtClean="0"/>
              <a:t>e.g. meat and poultry, fish freezing, fruit and vegetable processing, dairy products and ice cream, breakfast cereals, pet food, bread, sweets, chocolate, wines, mineral water, soft drinks, beer and tobacco.</a:t>
            </a:r>
          </a:p>
          <a:p>
            <a:pPr marL="177800" indent="-174625">
              <a:spcAft>
                <a:spcPts val="0"/>
              </a:spcAft>
              <a:buClr>
                <a:srgbClr val="00B050"/>
              </a:buClr>
            </a:pPr>
            <a:r>
              <a:rPr lang="en-GB" sz="1730" b="1" dirty="0" smtClean="0"/>
              <a:t>Textiles and textile products,</a:t>
            </a:r>
            <a:r>
              <a:rPr lang="en-GB" sz="1730" dirty="0" smtClean="0"/>
              <a:t> e.g. cotton and woollen goods, soft furnishings, carpets, knitted and leather clothes.</a:t>
            </a:r>
          </a:p>
          <a:p>
            <a:pPr marL="177800" indent="-174625">
              <a:spcAft>
                <a:spcPts val="0"/>
              </a:spcAft>
              <a:buClr>
                <a:srgbClr val="00B050"/>
              </a:buClr>
            </a:pPr>
            <a:r>
              <a:rPr lang="en-GB" sz="1730" b="1" dirty="0" smtClean="0"/>
              <a:t>Leather and leather goods,</a:t>
            </a:r>
            <a:r>
              <a:rPr lang="en-GB" sz="1730" dirty="0" smtClean="0"/>
              <a:t> e.g. handbags, luggage and footwear.</a:t>
            </a:r>
          </a:p>
          <a:p>
            <a:pPr marL="177800" indent="-174625">
              <a:spcAft>
                <a:spcPts val="0"/>
              </a:spcAft>
              <a:buClr>
                <a:srgbClr val="00B050"/>
              </a:buClr>
            </a:pPr>
            <a:r>
              <a:rPr lang="en-GB" sz="1730" b="1" dirty="0" smtClean="0"/>
              <a:t>Wood and wood products (excluding furniture),</a:t>
            </a:r>
            <a:r>
              <a:rPr lang="en-GB" sz="1730" dirty="0" smtClean="0"/>
              <a:t> e.g. sawmilling, wood containers, plywood and veneers.</a:t>
            </a:r>
          </a:p>
          <a:p>
            <a:pPr marL="177800" indent="-174625">
              <a:spcAft>
                <a:spcPts val="0"/>
              </a:spcAft>
              <a:buClr>
                <a:srgbClr val="00B050"/>
              </a:buClr>
            </a:pPr>
            <a:r>
              <a:rPr lang="en-GB" sz="1730" b="1" dirty="0" smtClean="0"/>
              <a:t>Pulp, paper products, publishing and printing,</a:t>
            </a:r>
            <a:r>
              <a:rPr lang="en-GB" sz="1730" dirty="0" smtClean="0"/>
              <a:t> e.g. paper, cartons and boxes, wallpaper, book and newspaper publishing, reproducing sound or video recordings or computer media, </a:t>
            </a:r>
            <a:r>
              <a:rPr lang="en-GB" sz="1730" i="1" dirty="0" smtClean="0"/>
              <a:t>Coke, refined petroleum products and nuclear fuel processing</a:t>
            </a:r>
          </a:p>
          <a:p>
            <a:pPr marL="177800" indent="-174625">
              <a:spcAft>
                <a:spcPts val="0"/>
              </a:spcAft>
              <a:buClr>
                <a:srgbClr val="00B050"/>
              </a:buClr>
            </a:pPr>
            <a:r>
              <a:rPr lang="en-GB" sz="1730" b="1" dirty="0" smtClean="0"/>
              <a:t>Chemicals, chemical products and man-made fibres,</a:t>
            </a:r>
            <a:r>
              <a:rPr lang="en-GB" sz="1730" dirty="0" smtClean="0"/>
              <a:t> e.g. chemicals, industrial gases, dyes, plastic, synthetic rubber, paint, printing ink, </a:t>
            </a:r>
            <a:r>
              <a:rPr lang="en-GB" sz="1730" dirty="0"/>
              <a:t>soap, </a:t>
            </a:r>
            <a:r>
              <a:rPr lang="en-GB" sz="1730" dirty="0" smtClean="0"/>
              <a:t>pharmaceuticals, detergents, manufacturing unrecorded media (e.g. blank CDs), </a:t>
            </a:r>
            <a:r>
              <a:rPr lang="en-GB" sz="1730" dirty="0"/>
              <a:t>perfume, glue, man-made </a:t>
            </a:r>
            <a:r>
              <a:rPr lang="en-GB" sz="1730" dirty="0" smtClean="0"/>
              <a:t>fibres</a:t>
            </a:r>
            <a:r>
              <a:rPr lang="en-GB" sz="1730" dirty="0"/>
              <a:t>.</a:t>
            </a:r>
            <a:endParaRPr lang="en-GB" sz="1730" dirty="0" smtClean="0"/>
          </a:p>
          <a:p>
            <a:pPr marL="177800" indent="-174625">
              <a:spcAft>
                <a:spcPts val="0"/>
              </a:spcAft>
              <a:buClr>
                <a:srgbClr val="00B050"/>
              </a:buClr>
            </a:pPr>
            <a:r>
              <a:rPr lang="en-GB" sz="1730" b="1" dirty="0" smtClean="0"/>
              <a:t>Rubber and plastic products, </a:t>
            </a:r>
            <a:r>
              <a:rPr lang="en-GB" sz="1730" dirty="0" smtClean="0"/>
              <a:t>e.g. rubber tyres, plastic tubes and packaging, plastic floor coverings</a:t>
            </a:r>
          </a:p>
        </p:txBody>
      </p:sp>
      <p:sp>
        <p:nvSpPr>
          <p:cNvPr id="5" name="Title 1"/>
          <p:cNvSpPr>
            <a:spLocks noGrp="1"/>
          </p:cNvSpPr>
          <p:nvPr>
            <p:ph type="title"/>
          </p:nvPr>
        </p:nvSpPr>
        <p:spPr>
          <a:xfrm>
            <a:off x="107504" y="44624"/>
            <a:ext cx="7848872" cy="625434"/>
          </a:xfrm>
        </p:spPr>
        <p:txBody>
          <a:bodyPr>
            <a:noAutofit/>
          </a:bodyPr>
          <a:lstStyle/>
          <a:p>
            <a:r>
              <a:rPr lang="en-GB" sz="2800" dirty="0" smtClean="0"/>
              <a:t>1.1.1 </a:t>
            </a:r>
            <a:r>
              <a:rPr lang="en-GB" sz="2800" dirty="0"/>
              <a:t>– Basis of business classification - Secondary</a:t>
            </a:r>
            <a:endParaRPr lang="en-ZA" sz="2800" dirty="0">
              <a:ea typeface="Calibri"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2167713634"/>
              </p:ext>
            </p:extLst>
          </p:nvPr>
        </p:nvGraphicFramePr>
        <p:xfrm>
          <a:off x="7164288" y="1052736"/>
          <a:ext cx="1656184" cy="5541259"/>
        </p:xfrm>
        <a:graphic>
          <a:graphicData uri="http://schemas.openxmlformats.org/drawingml/2006/table">
            <a:tbl>
              <a:tblPr firstRow="1" firstCol="1" lastRow="1" lastCol="1" bandRow="1" bandCol="1">
                <a:tableStyleId>{2D5ABB26-0587-4C30-8999-92F81FD0307C}</a:tableStyleId>
              </a:tblPr>
              <a:tblGrid>
                <a:gridCol w="1656184"/>
              </a:tblGrid>
              <a:tr h="435859">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15222">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it is that a business </a:t>
                      </a:r>
                      <a:r>
                        <a:rPr lang="en-GB" sz="1600" b="1" baseline="0" dirty="0" smtClean="0">
                          <a:solidFill>
                            <a:srgbClr val="FF0000"/>
                          </a:solidFill>
                          <a:effectLst/>
                          <a:latin typeface="Arial" pitchFamily="34" charset="0"/>
                          <a:ea typeface="Times New Roman"/>
                          <a:cs typeface="Arial" pitchFamily="34" charset="0"/>
                        </a:rPr>
                        <a:t>wants</a:t>
                      </a:r>
                      <a:r>
                        <a:rPr lang="en-GB" sz="1600" baseline="0" dirty="0" smtClean="0">
                          <a:solidFill>
                            <a:srgbClr val="FF0000"/>
                          </a:solidFill>
                          <a:effectLst/>
                          <a:latin typeface="Arial" pitchFamily="34" charset="0"/>
                          <a:ea typeface="Times New Roman"/>
                          <a:cs typeface="Arial" pitchFamily="34" charset="0"/>
                        </a:rPr>
                        <a:t> to achieve and how they go about getting that.</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Who’s </a:t>
                      </a:r>
                      <a:r>
                        <a:rPr lang="en-GB" sz="1600" b="1" baseline="0" dirty="0" smtClean="0">
                          <a:solidFill>
                            <a:schemeClr val="tx1"/>
                          </a:solidFill>
                          <a:effectLst/>
                          <a:latin typeface="Arial" pitchFamily="34" charset="0"/>
                          <a:ea typeface="Times New Roman"/>
                          <a:cs typeface="Arial" pitchFamily="34" charset="0"/>
                        </a:rPr>
                        <a:t>needs</a:t>
                      </a:r>
                      <a:r>
                        <a:rPr lang="en-GB" sz="1600" baseline="0" dirty="0" smtClean="0">
                          <a:solidFill>
                            <a:schemeClr val="tx1"/>
                          </a:solidFill>
                          <a:effectLst/>
                          <a:latin typeface="Arial" pitchFamily="34" charset="0"/>
                          <a:ea typeface="Times New Roman"/>
                          <a:cs typeface="Arial" pitchFamily="34" charset="0"/>
                        </a:rPr>
                        <a:t> does your primary product have to make it more sellable.</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are the wants and needs of the staff within your company.</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Does image matter</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0"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43144" y="1124744"/>
            <a:ext cx="1577328"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7247815"/>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251520" y="1052736"/>
            <a:ext cx="6912768" cy="4680496"/>
          </a:xfrm>
        </p:spPr>
        <p:txBody>
          <a:bodyPr>
            <a:noAutofit/>
          </a:bodyPr>
          <a:lstStyle/>
          <a:p>
            <a:pPr marL="176213" indent="-176213">
              <a:buClr>
                <a:srgbClr val="00B050"/>
              </a:buClr>
            </a:pPr>
            <a:r>
              <a:rPr lang="en-GB" sz="1560" b="1" dirty="0" smtClean="0">
                <a:latin typeface="Arial" panose="020B0604020202020204" pitchFamily="34" charset="0"/>
                <a:cs typeface="Arial" panose="020B0604020202020204" pitchFamily="34" charset="0"/>
              </a:rPr>
              <a:t>Product groups</a:t>
            </a:r>
          </a:p>
          <a:p>
            <a:pPr marL="176213" indent="-176213">
              <a:buClr>
                <a:srgbClr val="00B050"/>
              </a:buClr>
            </a:pPr>
            <a:r>
              <a:rPr lang="en-GB" sz="1560" b="1" dirty="0" smtClean="0">
                <a:latin typeface="Arial" panose="020B0604020202020204" pitchFamily="34" charset="0"/>
                <a:cs typeface="Arial" panose="020B0604020202020204" pitchFamily="34" charset="0"/>
              </a:rPr>
              <a:t>Non-metallic mineral products, </a:t>
            </a:r>
            <a:r>
              <a:rPr lang="en-GB" sz="1560" dirty="0" smtClean="0">
                <a:latin typeface="Arial" panose="020B0604020202020204" pitchFamily="34" charset="0"/>
                <a:cs typeface="Arial" panose="020B0604020202020204" pitchFamily="34" charset="0"/>
              </a:rPr>
              <a:t>e.g. glass, ceramic goods (such as sinks, baths and tiles), bricks and cement manufacture, finishing of ornamental and building stone.</a:t>
            </a:r>
          </a:p>
          <a:p>
            <a:pPr marL="176213" indent="-176213">
              <a:buClr>
                <a:srgbClr val="00B050"/>
              </a:buClr>
            </a:pPr>
            <a:r>
              <a:rPr lang="en-GB" sz="1560" b="1" dirty="0" smtClean="0">
                <a:latin typeface="Arial" panose="020B0604020202020204" pitchFamily="34" charset="0"/>
                <a:cs typeface="Arial" panose="020B0604020202020204" pitchFamily="34" charset="0"/>
              </a:rPr>
              <a:t>Basic metals and fabricated metal products, </a:t>
            </a:r>
            <a:r>
              <a:rPr lang="en-GB" sz="1560" dirty="0" smtClean="0">
                <a:latin typeface="Arial" panose="020B0604020202020204" pitchFamily="34" charset="0"/>
                <a:cs typeface="Arial" panose="020B0604020202020204" pitchFamily="34" charset="0"/>
              </a:rPr>
              <a:t>e.g. iron, steel, aluminium, lead, zinc, tin and copper goods, central heating radiators and boilers, cutlery, tools, locks, wire, screws.</a:t>
            </a:r>
          </a:p>
          <a:p>
            <a:pPr marL="176213" indent="-176213">
              <a:buClr>
                <a:srgbClr val="00B050"/>
              </a:buClr>
            </a:pPr>
            <a:r>
              <a:rPr lang="en-GB" sz="1560" b="1" dirty="0" smtClean="0">
                <a:latin typeface="Arial" panose="020B0604020202020204" pitchFamily="34" charset="0"/>
                <a:cs typeface="Arial" panose="020B0604020202020204" pitchFamily="34" charset="0"/>
              </a:rPr>
              <a:t>Other machinery and equipment (Engineering industries), </a:t>
            </a:r>
            <a:r>
              <a:rPr lang="en-GB" sz="1560" dirty="0" smtClean="0">
                <a:latin typeface="Arial" panose="020B0604020202020204" pitchFamily="34" charset="0"/>
                <a:cs typeface="Arial" panose="020B0604020202020204" pitchFamily="34" charset="0"/>
              </a:rPr>
              <a:t>e.g. pumps, compressors, furnaces, ventilation equipment, agricultural machinery, power tools, earth-moving machinery, domestic appliances.</a:t>
            </a:r>
          </a:p>
          <a:p>
            <a:pPr marL="176213" indent="-176213">
              <a:buClr>
                <a:srgbClr val="00B050"/>
              </a:buClr>
            </a:pPr>
            <a:r>
              <a:rPr lang="en-GB" sz="1560" b="1" dirty="0" smtClean="0">
                <a:latin typeface="Arial" panose="020B0604020202020204" pitchFamily="34" charset="0"/>
                <a:cs typeface="Arial" panose="020B0604020202020204" pitchFamily="34" charset="0"/>
              </a:rPr>
              <a:t>Electrical and optical equipment (Engineering industries),</a:t>
            </a:r>
            <a:r>
              <a:rPr lang="en-GB" sz="1560" dirty="0" smtClean="0">
                <a:latin typeface="Arial" panose="020B0604020202020204" pitchFamily="34" charset="0"/>
                <a:cs typeface="Arial" panose="020B0604020202020204" pitchFamily="34" charset="0"/>
              </a:rPr>
              <a:t> e.g. office machinery, computers, electric motors, batteries, electric lamps, televisions and radios, medical and</a:t>
            </a:r>
          </a:p>
          <a:p>
            <a:pPr marL="176213" indent="-176213">
              <a:buClr>
                <a:srgbClr val="00B050"/>
              </a:buClr>
            </a:pPr>
            <a:r>
              <a:rPr lang="en-GB" sz="1560" dirty="0" smtClean="0">
                <a:latin typeface="Arial" panose="020B0604020202020204" pitchFamily="34" charset="0"/>
                <a:cs typeface="Arial" panose="020B0604020202020204" pitchFamily="34" charset="0"/>
              </a:rPr>
              <a:t>surgical equipment, cameras, watches and clocks.</a:t>
            </a:r>
          </a:p>
          <a:p>
            <a:pPr marL="176213" indent="-176213">
              <a:buClr>
                <a:srgbClr val="00B050"/>
              </a:buClr>
            </a:pPr>
            <a:r>
              <a:rPr lang="en-GB" sz="1560" b="1" dirty="0" smtClean="0">
                <a:latin typeface="Arial" panose="020B0604020202020204" pitchFamily="34" charset="0"/>
                <a:cs typeface="Arial" panose="020B0604020202020204" pitchFamily="34" charset="0"/>
              </a:rPr>
              <a:t>Transport equipment, </a:t>
            </a:r>
            <a:r>
              <a:rPr lang="en-GB" sz="1560" dirty="0" smtClean="0">
                <a:latin typeface="Arial" panose="020B0604020202020204" pitchFamily="34" charset="0"/>
                <a:cs typeface="Arial" panose="020B0604020202020204" pitchFamily="34" charset="0"/>
              </a:rPr>
              <a:t>e.g. motor vehicles, trailers, caravans, motor vehicle parts and accessories, ships, boats, trains, aircraft and spacecrafts, motorcycles and bicycles</a:t>
            </a:r>
          </a:p>
          <a:p>
            <a:pPr marL="176213" indent="-176213">
              <a:buClr>
                <a:srgbClr val="00B050"/>
              </a:buClr>
            </a:pPr>
            <a:r>
              <a:rPr lang="en-GB" sz="1560" b="1" dirty="0" smtClean="0">
                <a:latin typeface="Arial" panose="020B0604020202020204" pitchFamily="34" charset="0"/>
                <a:cs typeface="Arial" panose="020B0604020202020204" pitchFamily="34" charset="0"/>
              </a:rPr>
              <a:t>Other manufacturing not listed above, </a:t>
            </a:r>
            <a:r>
              <a:rPr lang="en-GB" sz="1560" dirty="0" smtClean="0">
                <a:latin typeface="Arial" panose="020B0604020202020204" pitchFamily="34" charset="0"/>
                <a:cs typeface="Arial" panose="020B0604020202020204" pitchFamily="34" charset="0"/>
              </a:rPr>
              <a:t>e.g. furniture, mattresses jewellery, musical instruments, sports goods, games and toys, brooms and brushes; recycling of scrap metal.</a:t>
            </a:r>
            <a:endParaRPr lang="en-GB" sz="1560" i="1" dirty="0" smtClean="0">
              <a:latin typeface="Arial" panose="020B0604020202020204" pitchFamily="34" charset="0"/>
              <a:cs typeface="Arial" panose="020B0604020202020204" pitchFamily="34" charset="0"/>
            </a:endParaRPr>
          </a:p>
        </p:txBody>
      </p:sp>
      <p:sp>
        <p:nvSpPr>
          <p:cNvPr id="5" name="Title 1"/>
          <p:cNvSpPr txBox="1">
            <a:spLocks/>
          </p:cNvSpPr>
          <p:nvPr/>
        </p:nvSpPr>
        <p:spPr>
          <a:xfrm>
            <a:off x="107504" y="44624"/>
            <a:ext cx="7776864" cy="625434"/>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800" dirty="0" smtClean="0"/>
              <a:t>1.1.1 </a:t>
            </a:r>
            <a:r>
              <a:rPr lang="en-GB" sz="2800" dirty="0"/>
              <a:t>– Basis of business classification - Secondary</a:t>
            </a:r>
            <a:endParaRPr lang="en-ZA" sz="2800" dirty="0">
              <a:ea typeface="Calibri"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4088367137"/>
              </p:ext>
            </p:extLst>
          </p:nvPr>
        </p:nvGraphicFramePr>
        <p:xfrm>
          <a:off x="7164288" y="1052736"/>
          <a:ext cx="1656184" cy="5541259"/>
        </p:xfrm>
        <a:graphic>
          <a:graphicData uri="http://schemas.openxmlformats.org/drawingml/2006/table">
            <a:tbl>
              <a:tblPr firstRow="1" firstCol="1" lastRow="1" lastCol="1" bandRow="1" bandCol="1">
                <a:tableStyleId>{2D5ABB26-0587-4C30-8999-92F81FD0307C}</a:tableStyleId>
              </a:tblPr>
              <a:tblGrid>
                <a:gridCol w="1656184"/>
              </a:tblGrid>
              <a:tr h="435859">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15222">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it is that a business </a:t>
                      </a:r>
                      <a:r>
                        <a:rPr lang="en-GB" sz="1600" b="1" baseline="0" dirty="0" smtClean="0">
                          <a:solidFill>
                            <a:srgbClr val="FF0000"/>
                          </a:solidFill>
                          <a:effectLst/>
                          <a:latin typeface="Arial" pitchFamily="34" charset="0"/>
                          <a:ea typeface="Times New Roman"/>
                          <a:cs typeface="Arial" pitchFamily="34" charset="0"/>
                        </a:rPr>
                        <a:t>wants</a:t>
                      </a:r>
                      <a:r>
                        <a:rPr lang="en-GB" sz="1600" baseline="0" dirty="0" smtClean="0">
                          <a:solidFill>
                            <a:srgbClr val="FF0000"/>
                          </a:solidFill>
                          <a:effectLst/>
                          <a:latin typeface="Arial" pitchFamily="34" charset="0"/>
                          <a:ea typeface="Times New Roman"/>
                          <a:cs typeface="Arial" pitchFamily="34" charset="0"/>
                        </a:rPr>
                        <a:t> to achieve and how they go about getting that.</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Who’s </a:t>
                      </a:r>
                      <a:r>
                        <a:rPr lang="en-GB" sz="1600" b="1" baseline="0" dirty="0" smtClean="0">
                          <a:solidFill>
                            <a:schemeClr val="tx1"/>
                          </a:solidFill>
                          <a:effectLst/>
                          <a:latin typeface="Arial" pitchFamily="34" charset="0"/>
                          <a:ea typeface="Times New Roman"/>
                          <a:cs typeface="Arial" pitchFamily="34" charset="0"/>
                        </a:rPr>
                        <a:t>needs</a:t>
                      </a:r>
                      <a:r>
                        <a:rPr lang="en-GB" sz="1600" baseline="0" dirty="0" smtClean="0">
                          <a:solidFill>
                            <a:schemeClr val="tx1"/>
                          </a:solidFill>
                          <a:effectLst/>
                          <a:latin typeface="Arial" pitchFamily="34" charset="0"/>
                          <a:ea typeface="Times New Roman"/>
                          <a:cs typeface="Arial" pitchFamily="34" charset="0"/>
                        </a:rPr>
                        <a:t> does your primary product have to make it more sellable.</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are the wants and needs of the staff within your company.</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Does image matter</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43144" y="1124744"/>
            <a:ext cx="1577328"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3714627"/>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323528" y="1124744"/>
            <a:ext cx="6840759" cy="4824388"/>
          </a:xfrm>
        </p:spPr>
        <p:txBody>
          <a:bodyPr>
            <a:noAutofit/>
          </a:bodyPr>
          <a:lstStyle/>
          <a:p>
            <a:pPr marL="177800" indent="-177800">
              <a:buClr>
                <a:srgbClr val="00B050"/>
              </a:buClr>
            </a:pPr>
            <a:r>
              <a:rPr lang="en-GB" sz="1730" b="1" dirty="0" smtClean="0">
                <a:latin typeface="Arial" panose="020B0604020202020204" pitchFamily="34" charset="0"/>
                <a:cs typeface="Arial" panose="020B0604020202020204" pitchFamily="34" charset="0"/>
              </a:rPr>
              <a:t>Tertiary - </a:t>
            </a:r>
            <a:r>
              <a:rPr lang="en-GB" sz="1730" dirty="0" smtClean="0">
                <a:latin typeface="Arial" panose="020B0604020202020204" pitchFamily="34" charset="0"/>
                <a:cs typeface="Arial" panose="020B0604020202020204" pitchFamily="34" charset="0"/>
              </a:rPr>
              <a:t>Service </a:t>
            </a:r>
            <a:r>
              <a:rPr lang="en-GB" sz="1730" dirty="0">
                <a:latin typeface="Arial" panose="020B0604020202020204" pitchFamily="34" charset="0"/>
                <a:cs typeface="Arial" panose="020B0604020202020204" pitchFamily="34" charset="0"/>
              </a:rPr>
              <a:t>provider that </a:t>
            </a:r>
            <a:r>
              <a:rPr lang="en-GB" sz="1730" b="1" dirty="0">
                <a:latin typeface="Arial" panose="020B0604020202020204" pitchFamily="34" charset="0"/>
                <a:cs typeface="Arial" panose="020B0604020202020204" pitchFamily="34" charset="0"/>
              </a:rPr>
              <a:t>compliment and support</a:t>
            </a:r>
            <a:r>
              <a:rPr lang="en-GB" sz="1730" dirty="0">
                <a:latin typeface="Arial" panose="020B0604020202020204" pitchFamily="34" charset="0"/>
                <a:cs typeface="Arial" panose="020B0604020202020204" pitchFamily="34" charset="0"/>
              </a:rPr>
              <a:t> the </a:t>
            </a:r>
            <a:r>
              <a:rPr lang="en-GB" sz="1730" b="1" dirty="0">
                <a:latin typeface="Arial" panose="020B0604020202020204" pitchFamily="34" charset="0"/>
                <a:cs typeface="Arial" panose="020B0604020202020204" pitchFamily="34" charset="0"/>
              </a:rPr>
              <a:t>production/distribution </a:t>
            </a:r>
            <a:r>
              <a:rPr lang="en-GB" sz="1730" dirty="0">
                <a:latin typeface="Arial" panose="020B0604020202020204" pitchFamily="34" charset="0"/>
                <a:cs typeface="Arial" panose="020B0604020202020204" pitchFamily="34" charset="0"/>
              </a:rPr>
              <a:t>of useful products, such as retailers and banks</a:t>
            </a:r>
          </a:p>
          <a:p>
            <a:pPr marL="177800" indent="-177800">
              <a:buClr>
                <a:srgbClr val="00B050"/>
              </a:buClr>
            </a:pPr>
            <a:r>
              <a:rPr lang="en-GB" sz="1730" dirty="0" smtClean="0">
                <a:latin typeface="Arial" panose="020B0604020202020204" pitchFamily="34" charset="0"/>
                <a:cs typeface="Arial" panose="020B0604020202020204" pitchFamily="34" charset="0"/>
              </a:rPr>
              <a:t>This </a:t>
            </a:r>
            <a:r>
              <a:rPr lang="en-GB" sz="1730" b="1" dirty="0" smtClean="0">
                <a:latin typeface="Arial" panose="020B0604020202020204" pitchFamily="34" charset="0"/>
                <a:cs typeface="Arial" panose="020B0604020202020204" pitchFamily="34" charset="0"/>
              </a:rPr>
              <a:t>Tertiary sector </a:t>
            </a:r>
            <a:r>
              <a:rPr lang="en-GB" sz="1730" dirty="0" smtClean="0">
                <a:latin typeface="Arial" panose="020B0604020202020204" pitchFamily="34" charset="0"/>
                <a:cs typeface="Arial" panose="020B0604020202020204" pitchFamily="34" charset="0"/>
              </a:rPr>
              <a:t>includes every type of business that offers a service including Government owned establishments.</a:t>
            </a:r>
          </a:p>
          <a:p>
            <a:pPr marL="177800" indent="-177800">
              <a:buClr>
                <a:srgbClr val="00B050"/>
              </a:buClr>
            </a:pPr>
            <a:r>
              <a:rPr lang="en-GB" sz="1730" dirty="0" smtClean="0">
                <a:latin typeface="Arial" panose="020B0604020202020204" pitchFamily="34" charset="0"/>
                <a:cs typeface="Arial" panose="020B0604020202020204" pitchFamily="34" charset="0"/>
              </a:rPr>
              <a:t>Private services are purchased by businesses and individuals. They are offered by privately owned businesses including retailers, accountants, banks, communications companies, consultants, private clinics and hospitals, publishers, transport and distribution firms, travel agencies and many others.</a:t>
            </a:r>
          </a:p>
          <a:p>
            <a:pPr marL="177800" indent="-177800">
              <a:buClr>
                <a:srgbClr val="00B050"/>
              </a:buClr>
            </a:pPr>
            <a:r>
              <a:rPr lang="en-GB" sz="1730" dirty="0" smtClean="0">
                <a:latin typeface="Arial" panose="020B0604020202020204" pitchFamily="34" charset="0"/>
                <a:cs typeface="Arial" panose="020B0604020202020204" pitchFamily="34" charset="0"/>
              </a:rPr>
              <a:t>Public services are provided locally and nationally by the government and local authorities, for example education, emergency services, housing, law and order, defence and military activity, social services, local planning, recreational facilities and so on.</a:t>
            </a:r>
          </a:p>
          <a:p>
            <a:pPr marL="177800" indent="-177800">
              <a:buClr>
                <a:srgbClr val="00B050"/>
              </a:buClr>
            </a:pPr>
            <a:r>
              <a:rPr lang="en-GB" sz="1730" dirty="0" smtClean="0">
                <a:latin typeface="Arial" panose="020B0604020202020204" pitchFamily="34" charset="0"/>
                <a:cs typeface="Arial" panose="020B0604020202020204" pitchFamily="34" charset="0"/>
              </a:rPr>
              <a:t>Voluntary and not-for-profit services are provided by charitable and voluntary organisations in areas such as social care, community health care, global development, environmental and wildlife protection.</a:t>
            </a:r>
          </a:p>
        </p:txBody>
      </p:sp>
      <p:sp>
        <p:nvSpPr>
          <p:cNvPr id="5" name="Title 1"/>
          <p:cNvSpPr>
            <a:spLocks noGrp="1"/>
          </p:cNvSpPr>
          <p:nvPr>
            <p:ph type="title"/>
          </p:nvPr>
        </p:nvSpPr>
        <p:spPr>
          <a:xfrm>
            <a:off x="107504" y="44624"/>
            <a:ext cx="7704856" cy="625434"/>
          </a:xfrm>
        </p:spPr>
        <p:txBody>
          <a:bodyPr>
            <a:noAutofit/>
          </a:bodyPr>
          <a:lstStyle/>
          <a:p>
            <a:r>
              <a:rPr lang="en-GB" sz="3000" dirty="0" smtClean="0"/>
              <a:t>1.1.1 </a:t>
            </a:r>
            <a:r>
              <a:rPr lang="en-GB" sz="3000" dirty="0"/>
              <a:t>– Basis of business classification - Tertiary</a:t>
            </a:r>
            <a:endParaRPr lang="en-ZA" sz="3000" dirty="0">
              <a:ea typeface="Calibri"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4088367137"/>
              </p:ext>
            </p:extLst>
          </p:nvPr>
        </p:nvGraphicFramePr>
        <p:xfrm>
          <a:off x="7164288" y="1052736"/>
          <a:ext cx="1656184" cy="5541259"/>
        </p:xfrm>
        <a:graphic>
          <a:graphicData uri="http://schemas.openxmlformats.org/drawingml/2006/table">
            <a:tbl>
              <a:tblPr firstRow="1" firstCol="1" lastRow="1" lastCol="1" bandRow="1" bandCol="1">
                <a:tableStyleId>{2D5ABB26-0587-4C30-8999-92F81FD0307C}</a:tableStyleId>
              </a:tblPr>
              <a:tblGrid>
                <a:gridCol w="1656184"/>
              </a:tblGrid>
              <a:tr h="435859">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15222">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it is that a business </a:t>
                      </a:r>
                      <a:r>
                        <a:rPr lang="en-GB" sz="1600" b="1" baseline="0" dirty="0" smtClean="0">
                          <a:solidFill>
                            <a:srgbClr val="FF0000"/>
                          </a:solidFill>
                          <a:effectLst/>
                          <a:latin typeface="Arial" pitchFamily="34" charset="0"/>
                          <a:ea typeface="Times New Roman"/>
                          <a:cs typeface="Arial" pitchFamily="34" charset="0"/>
                        </a:rPr>
                        <a:t>wants</a:t>
                      </a:r>
                      <a:r>
                        <a:rPr lang="en-GB" sz="1600" baseline="0" dirty="0" smtClean="0">
                          <a:solidFill>
                            <a:srgbClr val="FF0000"/>
                          </a:solidFill>
                          <a:effectLst/>
                          <a:latin typeface="Arial" pitchFamily="34" charset="0"/>
                          <a:ea typeface="Times New Roman"/>
                          <a:cs typeface="Arial" pitchFamily="34" charset="0"/>
                        </a:rPr>
                        <a:t> to achieve and how they go about getting that.</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Who’s </a:t>
                      </a:r>
                      <a:r>
                        <a:rPr lang="en-GB" sz="1600" b="1" baseline="0" dirty="0" smtClean="0">
                          <a:solidFill>
                            <a:schemeClr val="tx1"/>
                          </a:solidFill>
                          <a:effectLst/>
                          <a:latin typeface="Arial" pitchFamily="34" charset="0"/>
                          <a:ea typeface="Times New Roman"/>
                          <a:cs typeface="Arial" pitchFamily="34" charset="0"/>
                        </a:rPr>
                        <a:t>needs</a:t>
                      </a:r>
                      <a:r>
                        <a:rPr lang="en-GB" sz="1600" baseline="0" dirty="0" smtClean="0">
                          <a:solidFill>
                            <a:schemeClr val="tx1"/>
                          </a:solidFill>
                          <a:effectLst/>
                          <a:latin typeface="Arial" pitchFamily="34" charset="0"/>
                          <a:ea typeface="Times New Roman"/>
                          <a:cs typeface="Arial" pitchFamily="34" charset="0"/>
                        </a:rPr>
                        <a:t> does your primary product have to make it more sellable.</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are the wants and needs of the staff within your company.</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Does image matter</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43144" y="1124744"/>
            <a:ext cx="1577328"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41848"/>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251520" y="1052736"/>
            <a:ext cx="6840760" cy="4824388"/>
          </a:xfrm>
        </p:spPr>
        <p:txBody>
          <a:bodyPr>
            <a:noAutofit/>
          </a:bodyPr>
          <a:lstStyle/>
          <a:p>
            <a:pPr marL="173038" indent="-173038">
              <a:buClr>
                <a:srgbClr val="00B050"/>
              </a:buClr>
            </a:pPr>
            <a:r>
              <a:rPr lang="en-GB" sz="1630" b="1" dirty="0" smtClean="0">
                <a:latin typeface="Arial" panose="020B0604020202020204" pitchFamily="34" charset="0"/>
                <a:cs typeface="Arial" panose="020B0604020202020204" pitchFamily="34" charset="0"/>
              </a:rPr>
              <a:t>Main groupings</a:t>
            </a:r>
          </a:p>
          <a:p>
            <a:pPr marL="173038" indent="-173038">
              <a:buClr>
                <a:srgbClr val="00B050"/>
              </a:buClr>
            </a:pPr>
            <a:r>
              <a:rPr lang="en-GB" sz="1630" b="1" dirty="0" smtClean="0">
                <a:latin typeface="Arial" panose="020B0604020202020204" pitchFamily="34" charset="0"/>
                <a:cs typeface="Arial" panose="020B0604020202020204" pitchFamily="34" charset="0"/>
              </a:rPr>
              <a:t>Wholesale and retail trade, </a:t>
            </a:r>
            <a:r>
              <a:rPr lang="en-GB" sz="1630" dirty="0" smtClean="0">
                <a:latin typeface="Arial" panose="020B0604020202020204" pitchFamily="34" charset="0"/>
                <a:cs typeface="Arial" panose="020B0604020202020204" pitchFamily="34" charset="0"/>
              </a:rPr>
              <a:t>e.g. all wholesalers and retailers, including market stalls and dispensing chemists, plus repair/maintenance businesses such as garages, watch repairers, cobblers.</a:t>
            </a:r>
          </a:p>
          <a:p>
            <a:pPr marL="173038" indent="-173038">
              <a:buClr>
                <a:srgbClr val="00B050"/>
              </a:buClr>
            </a:pPr>
            <a:r>
              <a:rPr lang="en-GB" sz="1630" b="1" dirty="0" smtClean="0">
                <a:latin typeface="Arial" panose="020B0604020202020204" pitchFamily="34" charset="0"/>
                <a:cs typeface="Arial" panose="020B0604020202020204" pitchFamily="34" charset="0"/>
              </a:rPr>
              <a:t>Hotels and restaurants </a:t>
            </a:r>
            <a:r>
              <a:rPr lang="en-GB" sz="1630" dirty="0" smtClean="0">
                <a:latin typeface="Arial" panose="020B0604020202020204" pitchFamily="34" charset="0"/>
                <a:cs typeface="Arial" panose="020B0604020202020204" pitchFamily="34" charset="0"/>
              </a:rPr>
              <a:t>including camping sites, youth hotels, holiday centres, take-away food shops and stands, pubs and bars.</a:t>
            </a:r>
          </a:p>
          <a:p>
            <a:pPr marL="173038" indent="-173038">
              <a:buClr>
                <a:srgbClr val="00B050"/>
              </a:buClr>
            </a:pPr>
            <a:r>
              <a:rPr lang="en-GB" sz="1630" b="1" dirty="0" smtClean="0">
                <a:latin typeface="Arial" panose="020B0604020202020204" pitchFamily="34" charset="0"/>
                <a:cs typeface="Arial" panose="020B0604020202020204" pitchFamily="34" charset="0"/>
              </a:rPr>
              <a:t>Transport, storage and communication, </a:t>
            </a:r>
            <a:r>
              <a:rPr lang="en-GB" sz="1630" dirty="0" smtClean="0">
                <a:latin typeface="Arial" panose="020B0604020202020204" pitchFamily="34" charset="0"/>
                <a:cs typeface="Arial" panose="020B0604020202020204" pitchFamily="34" charset="0"/>
              </a:rPr>
              <a:t>e.g. taxis, furniture removals, freight transport by road, rail, sea, canals and air, all passenger transport, pipelines, cargo handling and storage, travel agencies and tour operators, post and courier services, telecommunications.</a:t>
            </a:r>
          </a:p>
          <a:p>
            <a:pPr marL="173038" indent="-173038">
              <a:buClr>
                <a:srgbClr val="00B050"/>
              </a:buClr>
            </a:pPr>
            <a:r>
              <a:rPr lang="en-GB" sz="1630" b="1" dirty="0" smtClean="0">
                <a:latin typeface="Arial" panose="020B0604020202020204" pitchFamily="34" charset="0"/>
                <a:cs typeface="Arial" panose="020B0604020202020204" pitchFamily="34" charset="0"/>
              </a:rPr>
              <a:t>Financial services, </a:t>
            </a:r>
            <a:r>
              <a:rPr lang="en-GB" sz="1630" dirty="0" smtClean="0">
                <a:latin typeface="Arial" panose="020B0604020202020204" pitchFamily="34" charset="0"/>
                <a:cs typeface="Arial" panose="020B0604020202020204" pitchFamily="34" charset="0"/>
              </a:rPr>
              <a:t>e.g. banks, building societies, finance houses, insurance companies and pension funds.</a:t>
            </a:r>
          </a:p>
          <a:p>
            <a:pPr marL="173038" indent="-173038">
              <a:buClr>
                <a:srgbClr val="00B050"/>
              </a:buClr>
            </a:pPr>
            <a:r>
              <a:rPr lang="en-GB" sz="1630" b="1" dirty="0" smtClean="0">
                <a:latin typeface="Arial" panose="020B0604020202020204" pitchFamily="34" charset="0"/>
                <a:cs typeface="Arial" panose="020B0604020202020204" pitchFamily="34" charset="0"/>
              </a:rPr>
              <a:t>Real estate, renting and business activities, </a:t>
            </a:r>
            <a:r>
              <a:rPr lang="en-GB" sz="1630" dirty="0" smtClean="0">
                <a:latin typeface="Arial" panose="020B0604020202020204" pitchFamily="34" charset="0"/>
                <a:cs typeface="Arial" panose="020B0604020202020204" pitchFamily="34" charset="0"/>
              </a:rPr>
              <a:t>e.g. estate agents, car hire firms, all rental firms, computer consultants, software developers, office equipment repairers, solicitors, accountants, market research companies, quantity surveyors, architects, advertising agencies, recruitment companies, security firms, industrial cleaners, photographers, secretarial agencies, call centres, debt collectors, exhibition organisers.</a:t>
            </a:r>
          </a:p>
        </p:txBody>
      </p:sp>
      <p:sp>
        <p:nvSpPr>
          <p:cNvPr id="5" name="Title 1"/>
          <p:cNvSpPr>
            <a:spLocks noGrp="1"/>
          </p:cNvSpPr>
          <p:nvPr>
            <p:ph type="title"/>
          </p:nvPr>
        </p:nvSpPr>
        <p:spPr>
          <a:xfrm>
            <a:off x="107504" y="44624"/>
            <a:ext cx="7776864" cy="625434"/>
          </a:xfrm>
        </p:spPr>
        <p:txBody>
          <a:bodyPr>
            <a:noAutofit/>
          </a:bodyPr>
          <a:lstStyle/>
          <a:p>
            <a:r>
              <a:rPr lang="en-GB" sz="2800" dirty="0" smtClean="0"/>
              <a:t>1.1.1 </a:t>
            </a:r>
            <a:r>
              <a:rPr lang="en-GB" sz="2800" dirty="0"/>
              <a:t>– Basis of business classification - </a:t>
            </a:r>
            <a:r>
              <a:rPr lang="en-GB" sz="2800" dirty="0" smtClean="0"/>
              <a:t>Tertiary</a:t>
            </a:r>
            <a:endParaRPr lang="en-ZA" sz="2800" dirty="0">
              <a:ea typeface="Calibri"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4088367137"/>
              </p:ext>
            </p:extLst>
          </p:nvPr>
        </p:nvGraphicFramePr>
        <p:xfrm>
          <a:off x="7164288" y="1052736"/>
          <a:ext cx="1656184" cy="5541259"/>
        </p:xfrm>
        <a:graphic>
          <a:graphicData uri="http://schemas.openxmlformats.org/drawingml/2006/table">
            <a:tbl>
              <a:tblPr firstRow="1" firstCol="1" lastRow="1" lastCol="1" bandRow="1" bandCol="1">
                <a:tableStyleId>{2D5ABB26-0587-4C30-8999-92F81FD0307C}</a:tableStyleId>
              </a:tblPr>
              <a:tblGrid>
                <a:gridCol w="1656184"/>
              </a:tblGrid>
              <a:tr h="435859">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15222">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it is that a business </a:t>
                      </a:r>
                      <a:r>
                        <a:rPr lang="en-GB" sz="1600" b="1" baseline="0" dirty="0" smtClean="0">
                          <a:solidFill>
                            <a:srgbClr val="FF0000"/>
                          </a:solidFill>
                          <a:effectLst/>
                          <a:latin typeface="Arial" pitchFamily="34" charset="0"/>
                          <a:ea typeface="Times New Roman"/>
                          <a:cs typeface="Arial" pitchFamily="34" charset="0"/>
                        </a:rPr>
                        <a:t>wants</a:t>
                      </a:r>
                      <a:r>
                        <a:rPr lang="en-GB" sz="1600" baseline="0" dirty="0" smtClean="0">
                          <a:solidFill>
                            <a:srgbClr val="FF0000"/>
                          </a:solidFill>
                          <a:effectLst/>
                          <a:latin typeface="Arial" pitchFamily="34" charset="0"/>
                          <a:ea typeface="Times New Roman"/>
                          <a:cs typeface="Arial" pitchFamily="34" charset="0"/>
                        </a:rPr>
                        <a:t> to achieve and how they go about getting that.</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Who’s </a:t>
                      </a:r>
                      <a:r>
                        <a:rPr lang="en-GB" sz="1600" b="1" baseline="0" dirty="0" smtClean="0">
                          <a:solidFill>
                            <a:schemeClr val="tx1"/>
                          </a:solidFill>
                          <a:effectLst/>
                          <a:latin typeface="Arial" pitchFamily="34" charset="0"/>
                          <a:ea typeface="Times New Roman"/>
                          <a:cs typeface="Arial" pitchFamily="34" charset="0"/>
                        </a:rPr>
                        <a:t>needs</a:t>
                      </a:r>
                      <a:r>
                        <a:rPr lang="en-GB" sz="1600" baseline="0" dirty="0" smtClean="0">
                          <a:solidFill>
                            <a:schemeClr val="tx1"/>
                          </a:solidFill>
                          <a:effectLst/>
                          <a:latin typeface="Arial" pitchFamily="34" charset="0"/>
                          <a:ea typeface="Times New Roman"/>
                          <a:cs typeface="Arial" pitchFamily="34" charset="0"/>
                        </a:rPr>
                        <a:t> does your primary product have to make it more sellable.</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are the wants and needs of the staff within your company.</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Does image matter</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43144" y="1124744"/>
            <a:ext cx="1577328"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9321277"/>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251520" y="1052736"/>
            <a:ext cx="6912768" cy="4824388"/>
          </a:xfrm>
        </p:spPr>
        <p:txBody>
          <a:bodyPr>
            <a:noAutofit/>
          </a:bodyPr>
          <a:lstStyle/>
          <a:p>
            <a:pPr marL="255588" indent="-255588">
              <a:buClr>
                <a:srgbClr val="00B050"/>
              </a:buClr>
            </a:pPr>
            <a:r>
              <a:rPr lang="en-GB" sz="1960" b="1" dirty="0" smtClean="0">
                <a:latin typeface="Arial" panose="020B0604020202020204" pitchFamily="34" charset="0"/>
                <a:cs typeface="Arial" panose="020B0604020202020204" pitchFamily="34" charset="0"/>
              </a:rPr>
              <a:t>Main groupings</a:t>
            </a:r>
          </a:p>
          <a:p>
            <a:pPr marL="255588" indent="-255588">
              <a:buClr>
                <a:srgbClr val="00B050"/>
              </a:buClr>
            </a:pPr>
            <a:r>
              <a:rPr lang="en-GB" sz="1960" b="1" dirty="0" smtClean="0">
                <a:latin typeface="Arial" panose="020B0604020202020204" pitchFamily="34" charset="0"/>
                <a:cs typeface="Arial" panose="020B0604020202020204" pitchFamily="34" charset="0"/>
              </a:rPr>
              <a:t>Public Administration and Defence, </a:t>
            </a:r>
            <a:r>
              <a:rPr lang="en-GB" sz="1960" dirty="0" smtClean="0">
                <a:latin typeface="Arial" panose="020B0604020202020204" pitchFamily="34" charset="0"/>
                <a:cs typeface="Arial" panose="020B0604020202020204" pitchFamily="34" charset="0"/>
              </a:rPr>
              <a:t>e.g. government agencies which oversee health care, education and other services, defence activities, the justice system, the police and fire service.</a:t>
            </a:r>
          </a:p>
          <a:p>
            <a:pPr marL="255588" indent="-255588">
              <a:buClr>
                <a:srgbClr val="00B050"/>
              </a:buClr>
            </a:pPr>
            <a:r>
              <a:rPr lang="en-GB" sz="1960" b="1" dirty="0" smtClean="0">
                <a:latin typeface="Arial" panose="020B0604020202020204" pitchFamily="34" charset="0"/>
                <a:cs typeface="Arial" panose="020B0604020202020204" pitchFamily="34" charset="0"/>
              </a:rPr>
              <a:t>Education, </a:t>
            </a:r>
            <a:r>
              <a:rPr lang="en-GB" sz="1960" dirty="0" smtClean="0">
                <a:latin typeface="Arial" panose="020B0604020202020204" pitchFamily="34" charset="0"/>
                <a:cs typeface="Arial" panose="020B0604020202020204" pitchFamily="34" charset="0"/>
              </a:rPr>
              <a:t>e.g. all schools, colleges and universities, driving schools, private training firms.</a:t>
            </a:r>
          </a:p>
          <a:p>
            <a:pPr marL="255588" indent="-255588">
              <a:buClr>
                <a:srgbClr val="00B050"/>
              </a:buClr>
            </a:pPr>
            <a:r>
              <a:rPr lang="en-GB" sz="1960" b="1" dirty="0" smtClean="0">
                <a:latin typeface="Arial" panose="020B0604020202020204" pitchFamily="34" charset="0"/>
                <a:cs typeface="Arial" panose="020B0604020202020204" pitchFamily="34" charset="0"/>
              </a:rPr>
              <a:t>Health and Social work, </a:t>
            </a:r>
            <a:r>
              <a:rPr lang="en-GB" sz="1960" dirty="0" smtClean="0">
                <a:latin typeface="Arial" panose="020B0604020202020204" pitchFamily="34" charset="0"/>
                <a:cs typeface="Arial" panose="020B0604020202020204" pitchFamily="34" charset="0"/>
              </a:rPr>
              <a:t>e.g. hospitals and nursing homes, doctors, dentists, vets, social workers.</a:t>
            </a:r>
          </a:p>
          <a:p>
            <a:pPr marL="255588" indent="-255588">
              <a:buClr>
                <a:srgbClr val="00B050"/>
              </a:buClr>
            </a:pPr>
            <a:r>
              <a:rPr lang="en-GB" sz="1960" b="1" dirty="0" smtClean="0">
                <a:latin typeface="Arial" panose="020B0604020202020204" pitchFamily="34" charset="0"/>
                <a:cs typeface="Arial" panose="020B0604020202020204" pitchFamily="34" charset="0"/>
              </a:rPr>
              <a:t>Other community, social and personal service activities, </a:t>
            </a:r>
            <a:r>
              <a:rPr lang="en-GB" sz="1960" dirty="0" smtClean="0">
                <a:latin typeface="Arial" panose="020B0604020202020204" pitchFamily="34" charset="0"/>
                <a:cs typeface="Arial" panose="020B0604020202020204" pitchFamily="34" charset="0"/>
              </a:rPr>
              <a:t>e.g. Sewage and refuse disposal, professional organisations and trade unions, religious and political organisations, film and video production and distribution, radio and television, theatres, fair and amusement parks, news agencies, libraries, museums, sports centres, dry cleaners, funeral directors, hairdressers, beauty therapists, gyms and fitness centres, nature reserves.</a:t>
            </a:r>
            <a:endParaRPr lang="en-GB" sz="1960" i="1" dirty="0" smtClean="0">
              <a:latin typeface="Arial" panose="020B0604020202020204" pitchFamily="34" charset="0"/>
              <a:cs typeface="Arial" panose="020B0604020202020204" pitchFamily="34" charset="0"/>
            </a:endParaRPr>
          </a:p>
        </p:txBody>
      </p:sp>
      <p:sp>
        <p:nvSpPr>
          <p:cNvPr id="5" name="Title 1"/>
          <p:cNvSpPr>
            <a:spLocks noGrp="1"/>
          </p:cNvSpPr>
          <p:nvPr>
            <p:ph type="title"/>
          </p:nvPr>
        </p:nvSpPr>
        <p:spPr>
          <a:xfrm>
            <a:off x="107504" y="44624"/>
            <a:ext cx="7776864" cy="625434"/>
          </a:xfrm>
        </p:spPr>
        <p:txBody>
          <a:bodyPr>
            <a:noAutofit/>
          </a:bodyPr>
          <a:lstStyle/>
          <a:p>
            <a:r>
              <a:rPr lang="en-GB" sz="2800" dirty="0" smtClean="0"/>
              <a:t>1.1.1 </a:t>
            </a:r>
            <a:r>
              <a:rPr lang="en-GB" sz="2800" dirty="0"/>
              <a:t>– Basis of business classification - </a:t>
            </a:r>
            <a:r>
              <a:rPr lang="en-GB" sz="2800" dirty="0" smtClean="0"/>
              <a:t>Tertiary</a:t>
            </a:r>
            <a:endParaRPr lang="en-ZA" sz="2800" dirty="0">
              <a:ea typeface="Calibri"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4088367137"/>
              </p:ext>
            </p:extLst>
          </p:nvPr>
        </p:nvGraphicFramePr>
        <p:xfrm>
          <a:off x="7164288" y="1052736"/>
          <a:ext cx="1656184" cy="5541259"/>
        </p:xfrm>
        <a:graphic>
          <a:graphicData uri="http://schemas.openxmlformats.org/drawingml/2006/table">
            <a:tbl>
              <a:tblPr firstRow="1" firstCol="1" lastRow="1" lastCol="1" bandRow="1" bandCol="1">
                <a:tableStyleId>{2D5ABB26-0587-4C30-8999-92F81FD0307C}</a:tableStyleId>
              </a:tblPr>
              <a:tblGrid>
                <a:gridCol w="1656184"/>
              </a:tblGrid>
              <a:tr h="435859">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15222">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it is that a business </a:t>
                      </a:r>
                      <a:r>
                        <a:rPr lang="en-GB" sz="1600" b="1" baseline="0" dirty="0" smtClean="0">
                          <a:solidFill>
                            <a:srgbClr val="FF0000"/>
                          </a:solidFill>
                          <a:effectLst/>
                          <a:latin typeface="Arial" pitchFamily="34" charset="0"/>
                          <a:ea typeface="Times New Roman"/>
                          <a:cs typeface="Arial" pitchFamily="34" charset="0"/>
                        </a:rPr>
                        <a:t>wants</a:t>
                      </a:r>
                      <a:r>
                        <a:rPr lang="en-GB" sz="1600" baseline="0" dirty="0" smtClean="0">
                          <a:solidFill>
                            <a:srgbClr val="FF0000"/>
                          </a:solidFill>
                          <a:effectLst/>
                          <a:latin typeface="Arial" pitchFamily="34" charset="0"/>
                          <a:ea typeface="Times New Roman"/>
                          <a:cs typeface="Arial" pitchFamily="34" charset="0"/>
                        </a:rPr>
                        <a:t> to achieve and how they go about getting that.</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Who’s </a:t>
                      </a:r>
                      <a:r>
                        <a:rPr lang="en-GB" sz="1600" b="1" baseline="0" dirty="0" smtClean="0">
                          <a:solidFill>
                            <a:schemeClr val="tx1"/>
                          </a:solidFill>
                          <a:effectLst/>
                          <a:latin typeface="Arial" pitchFamily="34" charset="0"/>
                          <a:ea typeface="Times New Roman"/>
                          <a:cs typeface="Arial" pitchFamily="34" charset="0"/>
                        </a:rPr>
                        <a:t>needs</a:t>
                      </a:r>
                      <a:r>
                        <a:rPr lang="en-GB" sz="1600" baseline="0" dirty="0" smtClean="0">
                          <a:solidFill>
                            <a:schemeClr val="tx1"/>
                          </a:solidFill>
                          <a:effectLst/>
                          <a:latin typeface="Arial" pitchFamily="34" charset="0"/>
                          <a:ea typeface="Times New Roman"/>
                          <a:cs typeface="Arial" pitchFamily="34" charset="0"/>
                        </a:rPr>
                        <a:t> does your primary product have to make it more sellable.</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are the wants and needs of the staff within your company.</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Does image matter</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6296" y="1124744"/>
            <a:ext cx="1505320"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31192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4"/>
          <p:cNvSpPr>
            <a:spLocks noChangeArrowheads="1"/>
          </p:cNvSpPr>
          <p:nvPr/>
        </p:nvSpPr>
        <p:spPr bwMode="auto">
          <a:xfrm>
            <a:off x="323528" y="1124744"/>
            <a:ext cx="8496944"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a:buClr>
                <a:srgbClr val="00B050"/>
              </a:buClr>
              <a:buFont typeface="Wingdings 3" panose="05040102010807070707" pitchFamily="18" charset="2"/>
              <a:buChar char=""/>
            </a:pPr>
            <a:r>
              <a:rPr lang="en-GB" altLang="en-US" sz="1900" dirty="0"/>
              <a:t>In the past, Britain was more dependent on the primary and secondary sectors for income and jobs. Now, however, the fastest growing sector in the UK is the tertiary sector, which today represents around 76% of the workforce</a:t>
            </a:r>
            <a:r>
              <a:rPr lang="en-GB" altLang="en-US" sz="1900" dirty="0" smtClean="0"/>
              <a:t>.</a:t>
            </a:r>
          </a:p>
          <a:p>
            <a:pPr marL="342900" indent="-342900">
              <a:buClr>
                <a:srgbClr val="00B050"/>
              </a:buClr>
              <a:buFont typeface="Wingdings 3" panose="05040102010807070707" pitchFamily="18" charset="2"/>
              <a:buChar char=""/>
            </a:pPr>
            <a:r>
              <a:rPr lang="en-GB" altLang="en-US" sz="1900" b="1" dirty="0"/>
              <a:t>Value of goods </a:t>
            </a:r>
            <a:r>
              <a:rPr lang="en-GB" altLang="en-US" sz="1900" b="1" dirty="0" smtClean="0"/>
              <a:t>+ services </a:t>
            </a:r>
            <a:r>
              <a:rPr lang="en-GB" altLang="en-US" sz="1900" b="1" dirty="0"/>
              <a:t>produced in the UK (as a </a:t>
            </a:r>
            <a:r>
              <a:rPr lang="en-GB" altLang="en-US" sz="1900" b="1" dirty="0" smtClean="0"/>
              <a:t>%)</a:t>
            </a:r>
            <a:endParaRPr lang="en-GB" altLang="en-US" sz="1900" b="1" dirty="0"/>
          </a:p>
        </p:txBody>
      </p:sp>
      <p:pic>
        <p:nvPicPr>
          <p:cNvPr id="26676" name="Picture 52" descr="sectors tabl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394135" y="4581128"/>
            <a:ext cx="3392221" cy="18722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3" name="Title 1"/>
          <p:cNvSpPr txBox="1">
            <a:spLocks/>
          </p:cNvSpPr>
          <p:nvPr/>
        </p:nvSpPr>
        <p:spPr>
          <a:xfrm>
            <a:off x="107504" y="44624"/>
            <a:ext cx="7632848" cy="625434"/>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r>
              <a:rPr lang="en-GB" sz="2100" dirty="0" smtClean="0"/>
              <a:t>1.1.1 </a:t>
            </a:r>
            <a:r>
              <a:rPr lang="en-GB" sz="2100" dirty="0"/>
              <a:t>– Basis of business classification – Trends in Business Activity</a:t>
            </a:r>
            <a:endParaRPr lang="en-ZA" sz="2100" dirty="0">
              <a:ea typeface="Calibri" pitchFamily="34" charset="0"/>
            </a:endParaRPr>
          </a:p>
        </p:txBody>
      </p:sp>
      <p:pic>
        <p:nvPicPr>
          <p:cNvPr id="9218" name="Picture 2" descr="http://igeogers.weebly.com/uploads/1/1/8/1/11812015/2466944_orig.png">
            <a:hlinkClick r:id="rId4"/>
          </p:cNvPr>
          <p:cNvPicPr>
            <a:picLocks noChangeAspect="1" noChangeArrowheads="1"/>
          </p:cNvPicPr>
          <p:nvPr/>
        </p:nvPicPr>
        <p:blipFill rotWithShape="1">
          <a:blip r:embed="rId5">
            <a:extLst>
              <a:ext uri="{28A0092B-C50C-407E-A947-70E740481C1C}">
                <a14:useLocalDpi xmlns:a14="http://schemas.microsoft.com/office/drawing/2010/main"/>
              </a:ext>
            </a:extLst>
          </a:blip>
          <a:srcRect b="13744"/>
          <a:stretch/>
        </p:blipFill>
        <p:spPr bwMode="auto">
          <a:xfrm>
            <a:off x="684382" y="2733696"/>
            <a:ext cx="3544309" cy="15861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220" name="Picture 4" descr="http://www.tradingeconomics.com/charts/og.png?url=/egypt/gdp">
            <a:hlinkClick r:id="rId6"/>
          </p:cNvPr>
          <p:cNvPicPr>
            <a:picLocks noChangeAspect="1" noChangeArrowheads="1"/>
          </p:cNvPicPr>
          <p:nvPr/>
        </p:nvPicPr>
        <p:blipFill rotWithShape="1">
          <a:blip r:embed="rId7">
            <a:extLst>
              <a:ext uri="{28A0092B-C50C-407E-A947-70E740481C1C}">
                <a14:useLocalDpi xmlns:a14="http://schemas.microsoft.com/office/drawing/2010/main"/>
              </a:ext>
            </a:extLst>
          </a:blip>
          <a:srcRect l="6911" r="2924" b="8119"/>
          <a:stretch/>
        </p:blipFill>
        <p:spPr bwMode="auto">
          <a:xfrm>
            <a:off x="4499992" y="2737306"/>
            <a:ext cx="4032448" cy="15824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6674" name="Text Box 50"/>
          <p:cNvSpPr txBox="1">
            <a:spLocks noChangeArrowheads="1"/>
          </p:cNvSpPr>
          <p:nvPr/>
        </p:nvSpPr>
        <p:spPr bwMode="auto">
          <a:xfrm>
            <a:off x="323528" y="4412138"/>
            <a:ext cx="5184576" cy="2185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ts val="0"/>
              </a:spcBef>
              <a:spcAft>
                <a:spcPts val="600"/>
              </a:spcAft>
            </a:pPr>
            <a:r>
              <a:rPr lang="en-GB" altLang="en-US" sz="2100" b="1" dirty="0" smtClean="0">
                <a:solidFill>
                  <a:srgbClr val="FF0000"/>
                </a:solidFill>
              </a:rPr>
              <a:t>Task 1.1a</a:t>
            </a:r>
            <a:r>
              <a:rPr lang="en-GB" altLang="en-US" sz="2100" dirty="0" smtClean="0">
                <a:solidFill>
                  <a:srgbClr val="FF0000"/>
                </a:solidFill>
              </a:rPr>
              <a:t> - In </a:t>
            </a:r>
            <a:r>
              <a:rPr lang="en-GB" altLang="en-US" sz="2100" dirty="0">
                <a:solidFill>
                  <a:srgbClr val="FF0000"/>
                </a:solidFill>
              </a:rPr>
              <a:t>which sectors has business production declined and in which has it grown? </a:t>
            </a:r>
            <a:endParaRPr lang="en-GB" altLang="en-US" sz="2100" dirty="0" smtClean="0">
              <a:solidFill>
                <a:srgbClr val="FF0000"/>
              </a:solidFill>
            </a:endParaRPr>
          </a:p>
          <a:p>
            <a:pPr>
              <a:spcBef>
                <a:spcPts val="0"/>
              </a:spcBef>
              <a:spcAft>
                <a:spcPts val="600"/>
              </a:spcAft>
            </a:pPr>
            <a:r>
              <a:rPr lang="en-GB" altLang="en-US" sz="2100" b="1" dirty="0">
                <a:solidFill>
                  <a:srgbClr val="FF0000"/>
                </a:solidFill>
              </a:rPr>
              <a:t>Task </a:t>
            </a:r>
            <a:r>
              <a:rPr lang="en-GB" altLang="en-US" sz="2100" b="1" dirty="0" smtClean="0">
                <a:solidFill>
                  <a:srgbClr val="FF0000"/>
                </a:solidFill>
              </a:rPr>
              <a:t>1.1b</a:t>
            </a:r>
            <a:r>
              <a:rPr lang="en-GB" altLang="en-US" sz="2100" dirty="0" smtClean="0">
                <a:solidFill>
                  <a:srgbClr val="FF0000"/>
                </a:solidFill>
              </a:rPr>
              <a:t> – Why do you think this is?</a:t>
            </a:r>
          </a:p>
          <a:p>
            <a:pPr>
              <a:spcBef>
                <a:spcPts val="0"/>
              </a:spcBef>
              <a:spcAft>
                <a:spcPts val="600"/>
              </a:spcAft>
            </a:pPr>
            <a:r>
              <a:rPr lang="en-GB" altLang="en-US" sz="2100" b="1" dirty="0">
                <a:solidFill>
                  <a:srgbClr val="FF0000"/>
                </a:solidFill>
              </a:rPr>
              <a:t>Task </a:t>
            </a:r>
            <a:r>
              <a:rPr lang="en-GB" altLang="en-US" sz="2100" b="1" dirty="0" smtClean="0">
                <a:solidFill>
                  <a:srgbClr val="FF0000"/>
                </a:solidFill>
              </a:rPr>
              <a:t>1.1c</a:t>
            </a:r>
            <a:r>
              <a:rPr lang="en-GB" altLang="en-US" sz="2100" dirty="0" smtClean="0">
                <a:solidFill>
                  <a:srgbClr val="FF0000"/>
                </a:solidFill>
              </a:rPr>
              <a:t> – For your economy, is the trend the same or different and why?</a:t>
            </a:r>
            <a:endParaRPr lang="en-GB" altLang="en-US" sz="2100" dirty="0">
              <a:solidFill>
                <a:srgbClr val="FF0000"/>
              </a:solidFill>
            </a:endParaRPr>
          </a:p>
        </p:txBody>
      </p:sp>
    </p:spTree>
    <p:extLst>
      <p:ext uri="{BB962C8B-B14F-4D97-AF65-F5344CB8AC3E}">
        <p14:creationId xmlns:p14="http://schemas.microsoft.com/office/powerpoint/2010/main" val="20781123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26676"/>
                                        </p:tgtEl>
                                        <p:attrNameLst>
                                          <p:attrName>style.visibility</p:attrName>
                                        </p:attrNameLst>
                                      </p:cBhvr>
                                      <p:to>
                                        <p:strVal val="visible"/>
                                      </p:to>
                                    </p:set>
                                    <p:animEffect transition="in" filter="dissolve">
                                      <p:cBhvr>
                                        <p:cTn id="7" dur="500"/>
                                        <p:tgtEl>
                                          <p:spTgt spid="266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674"/>
                                        </p:tgtEl>
                                        <p:attrNameLst>
                                          <p:attrName>style.visibility</p:attrName>
                                        </p:attrNameLst>
                                      </p:cBhvr>
                                      <p:to>
                                        <p:strVal val="visible"/>
                                      </p:to>
                                    </p:set>
                                    <p:animEffect transition="in" filter="fade">
                                      <p:cBhvr>
                                        <p:cTn id="12" dur="500"/>
                                        <p:tgtEl>
                                          <p:spTgt spid="26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251520" y="1052736"/>
            <a:ext cx="4673672" cy="4824388"/>
          </a:xfrm>
        </p:spPr>
        <p:txBody>
          <a:bodyPr>
            <a:noAutofit/>
          </a:bodyPr>
          <a:lstStyle/>
          <a:p>
            <a:pPr marL="177800" indent="-177800">
              <a:buClr>
                <a:srgbClr val="00B050"/>
              </a:buClr>
              <a:buFont typeface="Arial" panose="020B0604020202020204" pitchFamily="34" charset="0"/>
              <a:buChar char="•"/>
            </a:pPr>
            <a:r>
              <a:rPr lang="en-GB" altLang="en-US" sz="2200" dirty="0"/>
              <a:t>A key factor in the decline of both the primary and secondary sectors in recent years has been the impact of competition from overseas:</a:t>
            </a:r>
          </a:p>
          <a:p>
            <a:pPr marL="177800" indent="-177800">
              <a:buClr>
                <a:srgbClr val="00B050"/>
              </a:buClr>
              <a:buFont typeface="Arial" panose="020B0604020202020204" pitchFamily="34" charset="0"/>
              <a:buChar char="•"/>
            </a:pPr>
            <a:r>
              <a:rPr lang="en-GB" altLang="en-US" sz="2200" dirty="0" smtClean="0"/>
              <a:t>Greater </a:t>
            </a:r>
            <a:r>
              <a:rPr lang="en-GB" altLang="en-US" sz="2200" dirty="0"/>
              <a:t>demand for raw materials in the UK has been increasingly met by </a:t>
            </a:r>
            <a:r>
              <a:rPr lang="en-GB" altLang="en-US" sz="2200" dirty="0" smtClean="0"/>
              <a:t>imports from China, Korea, Japan and Germany.</a:t>
            </a:r>
            <a:endParaRPr lang="en-GB" altLang="en-US" sz="2200" dirty="0"/>
          </a:p>
          <a:p>
            <a:pPr marL="177800" indent="-177800">
              <a:buClr>
                <a:srgbClr val="00B050"/>
              </a:buClr>
              <a:buFont typeface="Arial" panose="020B0604020202020204" pitchFamily="34" charset="0"/>
              <a:buChar char="•"/>
            </a:pPr>
            <a:r>
              <a:rPr lang="en-GB" altLang="en-US" sz="2200" dirty="0"/>
              <a:t>Many manufacturing businesses have relocated overseas where production costs are </a:t>
            </a:r>
            <a:r>
              <a:rPr lang="en-GB" altLang="en-US" sz="2200" dirty="0" smtClean="0"/>
              <a:t>cheaper such as production in the Far East or Call Centres in India.</a:t>
            </a:r>
            <a:endParaRPr lang="en-GB" altLang="en-US" sz="2200" dirty="0"/>
          </a:p>
          <a:p>
            <a:pPr marL="177800" indent="-177800">
              <a:buClr>
                <a:srgbClr val="00B050"/>
              </a:buClr>
              <a:buFont typeface="Arial" panose="020B0604020202020204" pitchFamily="34" charset="0"/>
              <a:buChar char="•"/>
            </a:pPr>
            <a:r>
              <a:rPr lang="en-GB" altLang="en-US" sz="2200" dirty="0"/>
              <a:t>Remaining UK-based manufacturing businesses have been forced to continually lower their prices because of low-cost imports</a:t>
            </a:r>
            <a:r>
              <a:rPr lang="en-GB" altLang="en-US" sz="2200" dirty="0" smtClean="0"/>
              <a:t>.</a:t>
            </a:r>
            <a:endParaRPr lang="en-GB" altLang="en-US" sz="2200" dirty="0"/>
          </a:p>
        </p:txBody>
      </p:sp>
      <p:sp>
        <p:nvSpPr>
          <p:cNvPr id="5" name="Title 1"/>
          <p:cNvSpPr>
            <a:spLocks noGrp="1"/>
          </p:cNvSpPr>
          <p:nvPr>
            <p:ph type="title"/>
          </p:nvPr>
        </p:nvSpPr>
        <p:spPr>
          <a:xfrm>
            <a:off x="107503" y="44624"/>
            <a:ext cx="7630740" cy="625434"/>
          </a:xfrm>
        </p:spPr>
        <p:txBody>
          <a:bodyPr>
            <a:noAutofit/>
          </a:bodyPr>
          <a:lstStyle/>
          <a:p>
            <a:pPr fontAlgn="auto">
              <a:spcAft>
                <a:spcPts val="0"/>
              </a:spcAft>
            </a:pPr>
            <a:r>
              <a:rPr lang="en-GB" sz="2800" dirty="0" smtClean="0"/>
              <a:t>1.1.1 </a:t>
            </a:r>
            <a:r>
              <a:rPr lang="en-GB" sz="2800" dirty="0"/>
              <a:t>– </a:t>
            </a:r>
            <a:r>
              <a:rPr lang="en-GB" altLang="en-US" sz="2800" dirty="0" smtClean="0"/>
              <a:t>Decline - Primary </a:t>
            </a:r>
            <a:r>
              <a:rPr lang="en-GB" altLang="en-US" sz="2800" dirty="0"/>
              <a:t>and </a:t>
            </a:r>
            <a:r>
              <a:rPr lang="en-GB" altLang="en-US" sz="2800" dirty="0" smtClean="0"/>
              <a:t>Secondary Sectors</a:t>
            </a:r>
            <a:endParaRPr lang="en-GB" sz="2800" dirty="0"/>
          </a:p>
        </p:txBody>
      </p:sp>
      <p:pic>
        <p:nvPicPr>
          <p:cNvPr id="9" name="Picture 10" descr="30901218"/>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20244"/>
          <a:stretch/>
        </p:blipFill>
        <p:spPr bwMode="auto">
          <a:xfrm>
            <a:off x="5148064" y="1412776"/>
            <a:ext cx="1756721" cy="20882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42" name="Picture 2" descr="http://ichef.bbci.co.uk/news/660/media/images/64248000/jpg/_64248699_inspectingthedamagedonebyillegalloggersatpdsvirola-jatoba.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04048" y="5067928"/>
            <a:ext cx="2016224" cy="11333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44" name="Picture 4" descr="http://i.telegraph.co.uk/multimedia/archive/02261/appleafp_2261465b.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004048" y="3682654"/>
            <a:ext cx="2016224" cy="12585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aphicFrame>
        <p:nvGraphicFramePr>
          <p:cNvPr id="12" name="Table 11"/>
          <p:cNvGraphicFramePr>
            <a:graphicFrameLocks noGrp="1"/>
          </p:cNvGraphicFramePr>
          <p:nvPr>
            <p:extLst>
              <p:ext uri="{D42A27DB-BD31-4B8C-83A1-F6EECF244321}">
                <p14:modId xmlns:p14="http://schemas.microsoft.com/office/powerpoint/2010/main" val="4121749151"/>
              </p:ext>
            </p:extLst>
          </p:nvPr>
        </p:nvGraphicFramePr>
        <p:xfrm>
          <a:off x="7164288" y="1052736"/>
          <a:ext cx="1656184" cy="5541259"/>
        </p:xfrm>
        <a:graphic>
          <a:graphicData uri="http://schemas.openxmlformats.org/drawingml/2006/table">
            <a:tbl>
              <a:tblPr firstRow="1" firstCol="1" lastRow="1" lastCol="1" bandRow="1" bandCol="1">
                <a:tableStyleId>{2D5ABB26-0587-4C30-8999-92F81FD0307C}</a:tableStyleId>
              </a:tblPr>
              <a:tblGrid>
                <a:gridCol w="1656184"/>
              </a:tblGrid>
              <a:tr h="435859">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15222">
                <a:tc>
                  <a:txBody>
                    <a:bodyPr/>
                    <a:lstStyle/>
                    <a:p>
                      <a:pPr marL="177800" indent="-177800" algn="l">
                        <a:spcAft>
                          <a:spcPts val="600"/>
                        </a:spcAft>
                        <a:buFontTx/>
                        <a:buBlip>
                          <a:blip r:embed="rId6"/>
                        </a:buBlip>
                      </a:pPr>
                      <a:r>
                        <a:rPr lang="en-GB" sz="1600" baseline="0" dirty="0" smtClean="0">
                          <a:solidFill>
                            <a:srgbClr val="FF0000"/>
                          </a:solidFill>
                          <a:effectLst/>
                          <a:latin typeface="Arial" pitchFamily="34" charset="0"/>
                          <a:ea typeface="Times New Roman"/>
                          <a:cs typeface="Arial" pitchFamily="34" charset="0"/>
                        </a:rPr>
                        <a:t>What it is that a business </a:t>
                      </a:r>
                      <a:r>
                        <a:rPr lang="en-GB" sz="1600" b="1" baseline="0" dirty="0" smtClean="0">
                          <a:solidFill>
                            <a:srgbClr val="FF0000"/>
                          </a:solidFill>
                          <a:effectLst/>
                          <a:latin typeface="Arial" pitchFamily="34" charset="0"/>
                          <a:ea typeface="Times New Roman"/>
                          <a:cs typeface="Arial" pitchFamily="34" charset="0"/>
                        </a:rPr>
                        <a:t>wants</a:t>
                      </a:r>
                      <a:r>
                        <a:rPr lang="en-GB" sz="1600" baseline="0" dirty="0" smtClean="0">
                          <a:solidFill>
                            <a:srgbClr val="FF0000"/>
                          </a:solidFill>
                          <a:effectLst/>
                          <a:latin typeface="Arial" pitchFamily="34" charset="0"/>
                          <a:ea typeface="Times New Roman"/>
                          <a:cs typeface="Arial" pitchFamily="34" charset="0"/>
                        </a:rPr>
                        <a:t> to achieve and how they go about getting that.</a:t>
                      </a:r>
                    </a:p>
                    <a:p>
                      <a:pPr marL="177800" indent="-177800" algn="l">
                        <a:spcAft>
                          <a:spcPts val="600"/>
                        </a:spcAft>
                        <a:buFontTx/>
                        <a:buBlip>
                          <a:blip r:embed="rId6"/>
                        </a:buBlip>
                      </a:pPr>
                      <a:r>
                        <a:rPr lang="en-GB" sz="1600" baseline="0" dirty="0" smtClean="0">
                          <a:solidFill>
                            <a:schemeClr val="tx1"/>
                          </a:solidFill>
                          <a:effectLst/>
                          <a:latin typeface="Arial" pitchFamily="34" charset="0"/>
                          <a:ea typeface="Times New Roman"/>
                          <a:cs typeface="Arial" pitchFamily="34" charset="0"/>
                        </a:rPr>
                        <a:t>Who’s </a:t>
                      </a:r>
                      <a:r>
                        <a:rPr lang="en-GB" sz="1600" b="1" baseline="0" dirty="0" smtClean="0">
                          <a:solidFill>
                            <a:schemeClr val="tx1"/>
                          </a:solidFill>
                          <a:effectLst/>
                          <a:latin typeface="Arial" pitchFamily="34" charset="0"/>
                          <a:ea typeface="Times New Roman"/>
                          <a:cs typeface="Arial" pitchFamily="34" charset="0"/>
                        </a:rPr>
                        <a:t>needs</a:t>
                      </a:r>
                      <a:r>
                        <a:rPr lang="en-GB" sz="1600" baseline="0" dirty="0" smtClean="0">
                          <a:solidFill>
                            <a:schemeClr val="tx1"/>
                          </a:solidFill>
                          <a:effectLst/>
                          <a:latin typeface="Arial" pitchFamily="34" charset="0"/>
                          <a:ea typeface="Times New Roman"/>
                          <a:cs typeface="Arial" pitchFamily="34" charset="0"/>
                        </a:rPr>
                        <a:t> does your primary product have to make it more sellable.</a:t>
                      </a:r>
                    </a:p>
                    <a:p>
                      <a:pPr marL="177800" indent="-177800" algn="l">
                        <a:spcAft>
                          <a:spcPts val="600"/>
                        </a:spcAft>
                        <a:buFontTx/>
                        <a:buBlip>
                          <a:blip r:embed="rId6"/>
                        </a:buBlip>
                      </a:pPr>
                      <a:r>
                        <a:rPr lang="en-GB" sz="1600" baseline="0" dirty="0" smtClean="0">
                          <a:solidFill>
                            <a:srgbClr val="FF0000"/>
                          </a:solidFill>
                          <a:effectLst/>
                          <a:latin typeface="Arial" pitchFamily="34" charset="0"/>
                          <a:ea typeface="Times New Roman"/>
                          <a:cs typeface="Arial" pitchFamily="34" charset="0"/>
                        </a:rPr>
                        <a:t>What are the wants and needs of the staff within your company.</a:t>
                      </a:r>
                    </a:p>
                    <a:p>
                      <a:pPr marL="177800" indent="-177800" algn="l">
                        <a:spcAft>
                          <a:spcPts val="600"/>
                        </a:spcAft>
                        <a:buFontTx/>
                        <a:buBlip>
                          <a:blip r:embed="rId6"/>
                        </a:buBlip>
                      </a:pPr>
                      <a:r>
                        <a:rPr lang="en-GB" sz="1600" baseline="0" dirty="0" smtClean="0">
                          <a:solidFill>
                            <a:schemeClr val="tx1"/>
                          </a:solidFill>
                          <a:effectLst/>
                          <a:latin typeface="Arial" pitchFamily="34" charset="0"/>
                          <a:ea typeface="Times New Roman"/>
                          <a:cs typeface="Arial" pitchFamily="34" charset="0"/>
                        </a:rPr>
                        <a:t>Does image matter</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3" name="Picture 4" descr="Think About"/>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7236296" y="1124744"/>
            <a:ext cx="1505320"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9664746"/>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251520" y="1052736"/>
            <a:ext cx="4488656" cy="4824388"/>
          </a:xfrm>
        </p:spPr>
        <p:txBody>
          <a:bodyPr>
            <a:noAutofit/>
          </a:bodyPr>
          <a:lstStyle/>
          <a:p>
            <a:pPr marL="177800" indent="-177800">
              <a:buClr>
                <a:srgbClr val="00B050"/>
              </a:buClr>
              <a:buFont typeface="Arial" panose="020B0604020202020204" pitchFamily="34" charset="0"/>
              <a:buChar char="•"/>
              <a:tabLst>
                <a:tab pos="1087438" algn="l"/>
              </a:tabLst>
            </a:pPr>
            <a:r>
              <a:rPr lang="en-GB" altLang="en-US" sz="2060" dirty="0"/>
              <a:t>The growth in the tertiary sector has occurred for a number of reasons</a:t>
            </a:r>
            <a:r>
              <a:rPr lang="en-GB" altLang="en-US" sz="2060" dirty="0" smtClean="0"/>
              <a:t>:</a:t>
            </a:r>
          </a:p>
          <a:p>
            <a:pPr marL="177800" indent="-177800">
              <a:buClr>
                <a:srgbClr val="00B050"/>
              </a:buClr>
              <a:buFont typeface="Arial" panose="020B0604020202020204" pitchFamily="34" charset="0"/>
              <a:buChar char="•"/>
              <a:tabLst>
                <a:tab pos="1087438" algn="l"/>
              </a:tabLst>
            </a:pPr>
            <a:r>
              <a:rPr lang="en-GB" altLang="en-US" sz="2060" dirty="0"/>
              <a:t>Increases in disposable income have resulted in consumers spending more money on </a:t>
            </a:r>
            <a:r>
              <a:rPr lang="en-GB" altLang="en-US" sz="2060" dirty="0" smtClean="0"/>
              <a:t>services, e.g</a:t>
            </a:r>
            <a:r>
              <a:rPr lang="en-GB" altLang="en-US" sz="2060" dirty="0"/>
              <a:t>. in restaurants, at the cinema or on holidays.</a:t>
            </a:r>
          </a:p>
          <a:p>
            <a:pPr marL="177800" indent="-177800">
              <a:buClr>
                <a:srgbClr val="00B050"/>
              </a:buClr>
              <a:buFont typeface="Arial" panose="020B0604020202020204" pitchFamily="34" charset="0"/>
              <a:buChar char="•"/>
              <a:tabLst>
                <a:tab pos="1087438" algn="l"/>
              </a:tabLst>
            </a:pPr>
            <a:r>
              <a:rPr lang="en-GB" altLang="en-US" sz="2060" dirty="0"/>
              <a:t>Many tertiary businesses in the </a:t>
            </a:r>
            <a:r>
              <a:rPr lang="en-GB" altLang="en-US" sz="2060" dirty="0" smtClean="0"/>
              <a:t>developing world sell </a:t>
            </a:r>
            <a:r>
              <a:rPr lang="en-GB" altLang="en-US" sz="2060" dirty="0"/>
              <a:t>their services abroad as well as at home</a:t>
            </a:r>
            <a:r>
              <a:rPr lang="en-GB" altLang="en-US" sz="2060" dirty="0" smtClean="0"/>
              <a:t>.</a:t>
            </a:r>
            <a:endParaRPr lang="en-GB" altLang="en-US" sz="2060" dirty="0"/>
          </a:p>
          <a:p>
            <a:pPr marL="177800" indent="-177800">
              <a:buClr>
                <a:srgbClr val="00B050"/>
              </a:buClr>
              <a:buFont typeface="Arial" panose="020B0604020202020204" pitchFamily="34" charset="0"/>
              <a:buChar char="•"/>
              <a:tabLst>
                <a:tab pos="1087438" algn="l"/>
              </a:tabLst>
            </a:pPr>
            <a:r>
              <a:rPr lang="en-GB" altLang="en-US" sz="2060" dirty="0"/>
              <a:t>The tertiary sector has less </a:t>
            </a:r>
            <a:r>
              <a:rPr lang="en-GB" altLang="en-US" sz="2060" dirty="0" smtClean="0"/>
              <a:t>scope </a:t>
            </a:r>
            <a:r>
              <a:rPr lang="en-GB" altLang="en-US" sz="2060" dirty="0"/>
              <a:t>for automation than </a:t>
            </a:r>
            <a:r>
              <a:rPr lang="en-GB" altLang="en-US" sz="2060" dirty="0" smtClean="0"/>
              <a:t>the </a:t>
            </a:r>
            <a:r>
              <a:rPr lang="en-GB" altLang="en-US" sz="2060" dirty="0"/>
              <a:t>primary and secondary </a:t>
            </a:r>
            <a:r>
              <a:rPr lang="en-GB" altLang="en-US" sz="2060" dirty="0" smtClean="0"/>
              <a:t>sectors</a:t>
            </a:r>
            <a:r>
              <a:rPr lang="en-GB" altLang="en-US" sz="2060" dirty="0"/>
              <a:t>, so workers cannot </a:t>
            </a:r>
            <a:br>
              <a:rPr lang="en-GB" altLang="en-US" sz="2060" dirty="0"/>
            </a:br>
            <a:r>
              <a:rPr lang="en-GB" altLang="en-US" sz="2060" dirty="0"/>
              <a:t>be as easily replaced </a:t>
            </a:r>
            <a:r>
              <a:rPr lang="en-GB" altLang="en-US" sz="2060" dirty="0" smtClean="0"/>
              <a:t>by machines.</a:t>
            </a:r>
          </a:p>
          <a:p>
            <a:pPr marL="177800" indent="-177800">
              <a:buClr>
                <a:srgbClr val="00B050"/>
              </a:buClr>
              <a:buFont typeface="Arial" panose="020B0604020202020204" pitchFamily="34" charset="0"/>
              <a:buChar char="•"/>
              <a:tabLst>
                <a:tab pos="1087438" algn="l"/>
              </a:tabLst>
            </a:pPr>
            <a:r>
              <a:rPr lang="en-GB" altLang="en-US" sz="2060" dirty="0" smtClean="0"/>
              <a:t>Increased manufacturing processes in the primary and secondary have given the population more leisure time.</a:t>
            </a:r>
            <a:endParaRPr lang="en-GB" altLang="en-US" sz="2060" dirty="0"/>
          </a:p>
        </p:txBody>
      </p:sp>
      <p:sp>
        <p:nvSpPr>
          <p:cNvPr id="5" name="Title 1"/>
          <p:cNvSpPr>
            <a:spLocks noGrp="1"/>
          </p:cNvSpPr>
          <p:nvPr>
            <p:ph type="title"/>
          </p:nvPr>
        </p:nvSpPr>
        <p:spPr>
          <a:xfrm>
            <a:off x="107503" y="44624"/>
            <a:ext cx="7630740" cy="625434"/>
          </a:xfrm>
        </p:spPr>
        <p:txBody>
          <a:bodyPr>
            <a:noAutofit/>
          </a:bodyPr>
          <a:lstStyle/>
          <a:p>
            <a:pPr fontAlgn="auto">
              <a:spcAft>
                <a:spcPts val="0"/>
              </a:spcAft>
            </a:pPr>
            <a:r>
              <a:rPr lang="en-GB" sz="2800" dirty="0"/>
              <a:t>1.2.1b – </a:t>
            </a:r>
            <a:r>
              <a:rPr lang="en-GB" altLang="en-US" sz="2800" dirty="0" smtClean="0"/>
              <a:t>Growth – Tertiary Sectors</a:t>
            </a:r>
            <a:endParaRPr lang="en-GB" sz="2800" dirty="0"/>
          </a:p>
        </p:txBody>
      </p:sp>
      <p:pic>
        <p:nvPicPr>
          <p:cNvPr id="10" name="Picture 7" descr="Typically_busy_check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19033" y="1700808"/>
            <a:ext cx="2201239" cy="13886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266" name="Picture 2" descr="http://www.nileestate.com/module/property/upload/image/1146-19115-Sun-29-Jan-2012-No1.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19032" y="3212976"/>
            <a:ext cx="2201239" cy="13681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268" name="Picture 4" descr="https://malleestanley.files.wordpress.com/2015/08/20ad75558317fedd8294e0f12d1d4d10.jpg?w=672&amp;h=372&amp;crop=1"/>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819032" y="4775944"/>
            <a:ext cx="2201240" cy="13893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aphicFrame>
        <p:nvGraphicFramePr>
          <p:cNvPr id="13" name="Table 12"/>
          <p:cNvGraphicFramePr>
            <a:graphicFrameLocks noGrp="1"/>
          </p:cNvGraphicFramePr>
          <p:nvPr>
            <p:extLst>
              <p:ext uri="{D42A27DB-BD31-4B8C-83A1-F6EECF244321}">
                <p14:modId xmlns:p14="http://schemas.microsoft.com/office/powerpoint/2010/main" val="4121749151"/>
              </p:ext>
            </p:extLst>
          </p:nvPr>
        </p:nvGraphicFramePr>
        <p:xfrm>
          <a:off x="7164288" y="1052736"/>
          <a:ext cx="1656184" cy="5541259"/>
        </p:xfrm>
        <a:graphic>
          <a:graphicData uri="http://schemas.openxmlformats.org/drawingml/2006/table">
            <a:tbl>
              <a:tblPr firstRow="1" firstCol="1" lastRow="1" lastCol="1" bandRow="1" bandCol="1">
                <a:tableStyleId>{2D5ABB26-0587-4C30-8999-92F81FD0307C}</a:tableStyleId>
              </a:tblPr>
              <a:tblGrid>
                <a:gridCol w="1656184"/>
              </a:tblGrid>
              <a:tr h="435859">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15222">
                <a:tc>
                  <a:txBody>
                    <a:bodyPr/>
                    <a:lstStyle/>
                    <a:p>
                      <a:pPr marL="177800" indent="-177800" algn="l">
                        <a:spcAft>
                          <a:spcPts val="600"/>
                        </a:spcAft>
                        <a:buFontTx/>
                        <a:buBlip>
                          <a:blip r:embed="rId6"/>
                        </a:buBlip>
                      </a:pPr>
                      <a:r>
                        <a:rPr lang="en-GB" sz="1600" baseline="0" dirty="0" smtClean="0">
                          <a:solidFill>
                            <a:srgbClr val="FF0000"/>
                          </a:solidFill>
                          <a:effectLst/>
                          <a:latin typeface="Arial" pitchFamily="34" charset="0"/>
                          <a:ea typeface="Times New Roman"/>
                          <a:cs typeface="Arial" pitchFamily="34" charset="0"/>
                        </a:rPr>
                        <a:t>What it is that a business </a:t>
                      </a:r>
                      <a:r>
                        <a:rPr lang="en-GB" sz="1600" b="1" baseline="0" dirty="0" smtClean="0">
                          <a:solidFill>
                            <a:srgbClr val="FF0000"/>
                          </a:solidFill>
                          <a:effectLst/>
                          <a:latin typeface="Arial" pitchFamily="34" charset="0"/>
                          <a:ea typeface="Times New Roman"/>
                          <a:cs typeface="Arial" pitchFamily="34" charset="0"/>
                        </a:rPr>
                        <a:t>wants</a:t>
                      </a:r>
                      <a:r>
                        <a:rPr lang="en-GB" sz="1600" baseline="0" dirty="0" smtClean="0">
                          <a:solidFill>
                            <a:srgbClr val="FF0000"/>
                          </a:solidFill>
                          <a:effectLst/>
                          <a:latin typeface="Arial" pitchFamily="34" charset="0"/>
                          <a:ea typeface="Times New Roman"/>
                          <a:cs typeface="Arial" pitchFamily="34" charset="0"/>
                        </a:rPr>
                        <a:t> to achieve and how they go about getting that.</a:t>
                      </a:r>
                    </a:p>
                    <a:p>
                      <a:pPr marL="177800" indent="-177800" algn="l">
                        <a:spcAft>
                          <a:spcPts val="600"/>
                        </a:spcAft>
                        <a:buFontTx/>
                        <a:buBlip>
                          <a:blip r:embed="rId6"/>
                        </a:buBlip>
                      </a:pPr>
                      <a:r>
                        <a:rPr lang="en-GB" sz="1600" baseline="0" dirty="0" smtClean="0">
                          <a:solidFill>
                            <a:schemeClr val="tx1"/>
                          </a:solidFill>
                          <a:effectLst/>
                          <a:latin typeface="Arial" pitchFamily="34" charset="0"/>
                          <a:ea typeface="Times New Roman"/>
                          <a:cs typeface="Arial" pitchFamily="34" charset="0"/>
                        </a:rPr>
                        <a:t>Who’s </a:t>
                      </a:r>
                      <a:r>
                        <a:rPr lang="en-GB" sz="1600" b="1" baseline="0" dirty="0" smtClean="0">
                          <a:solidFill>
                            <a:schemeClr val="tx1"/>
                          </a:solidFill>
                          <a:effectLst/>
                          <a:latin typeface="Arial" pitchFamily="34" charset="0"/>
                          <a:ea typeface="Times New Roman"/>
                          <a:cs typeface="Arial" pitchFamily="34" charset="0"/>
                        </a:rPr>
                        <a:t>needs</a:t>
                      </a:r>
                      <a:r>
                        <a:rPr lang="en-GB" sz="1600" baseline="0" dirty="0" smtClean="0">
                          <a:solidFill>
                            <a:schemeClr val="tx1"/>
                          </a:solidFill>
                          <a:effectLst/>
                          <a:latin typeface="Arial" pitchFamily="34" charset="0"/>
                          <a:ea typeface="Times New Roman"/>
                          <a:cs typeface="Arial" pitchFamily="34" charset="0"/>
                        </a:rPr>
                        <a:t> does your primary product have to make it more sellable.</a:t>
                      </a:r>
                    </a:p>
                    <a:p>
                      <a:pPr marL="177800" indent="-177800" algn="l">
                        <a:spcAft>
                          <a:spcPts val="600"/>
                        </a:spcAft>
                        <a:buFontTx/>
                        <a:buBlip>
                          <a:blip r:embed="rId6"/>
                        </a:buBlip>
                      </a:pPr>
                      <a:r>
                        <a:rPr lang="en-GB" sz="1600" baseline="0" dirty="0" smtClean="0">
                          <a:solidFill>
                            <a:srgbClr val="FF0000"/>
                          </a:solidFill>
                          <a:effectLst/>
                          <a:latin typeface="Arial" pitchFamily="34" charset="0"/>
                          <a:ea typeface="Times New Roman"/>
                          <a:cs typeface="Arial" pitchFamily="34" charset="0"/>
                        </a:rPr>
                        <a:t>What are the wants and needs of the staff within your company.</a:t>
                      </a:r>
                    </a:p>
                    <a:p>
                      <a:pPr marL="177800" indent="-177800" algn="l">
                        <a:spcAft>
                          <a:spcPts val="600"/>
                        </a:spcAft>
                        <a:buFontTx/>
                        <a:buBlip>
                          <a:blip r:embed="rId6"/>
                        </a:buBlip>
                      </a:pPr>
                      <a:r>
                        <a:rPr lang="en-GB" sz="1600" baseline="0" dirty="0" smtClean="0">
                          <a:solidFill>
                            <a:schemeClr val="tx1"/>
                          </a:solidFill>
                          <a:effectLst/>
                          <a:latin typeface="Arial" pitchFamily="34" charset="0"/>
                          <a:ea typeface="Times New Roman"/>
                          <a:cs typeface="Arial" pitchFamily="34" charset="0"/>
                        </a:rPr>
                        <a:t>Does image matter</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4" name="Picture 4" descr="Think About"/>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7236296" y="1124744"/>
            <a:ext cx="1505320"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728961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251520" y="1052736"/>
            <a:ext cx="6303146" cy="4824388"/>
          </a:xfrm>
        </p:spPr>
        <p:txBody>
          <a:bodyPr>
            <a:noAutofit/>
          </a:bodyPr>
          <a:lstStyle/>
          <a:p>
            <a:pPr marL="234950" indent="-234950">
              <a:buClr>
                <a:srgbClr val="00B050"/>
              </a:buClr>
              <a:buFont typeface="Wingdings 3" panose="05040102010807070707" pitchFamily="18" charset="2"/>
              <a:buChar char=""/>
            </a:pPr>
            <a:r>
              <a:rPr lang="en-GB" altLang="en-US" sz="2130" dirty="0"/>
              <a:t>The reasons for the growth and decline of business activities are constantly changing. They are </a:t>
            </a:r>
            <a:r>
              <a:rPr lang="en-GB" altLang="en-US" sz="2130" dirty="0" smtClean="0"/>
              <a:t>particularly </a:t>
            </a:r>
            <a:r>
              <a:rPr lang="en-GB" altLang="en-US" sz="2130" dirty="0"/>
              <a:t>affected by</a:t>
            </a:r>
            <a:r>
              <a:rPr lang="en-GB" altLang="en-US" sz="2130" dirty="0" smtClean="0"/>
              <a:t>:</a:t>
            </a:r>
          </a:p>
          <a:p>
            <a:pPr marL="355600" indent="-177800">
              <a:buClr>
                <a:srgbClr val="00B050"/>
              </a:buClr>
              <a:buFont typeface="Arial" panose="020B0604020202020204" pitchFamily="34" charset="0"/>
              <a:buChar char="•"/>
            </a:pPr>
            <a:r>
              <a:rPr lang="en-GB" altLang="en-US" sz="2130" dirty="0"/>
              <a:t>consumer wants and </a:t>
            </a:r>
            <a:r>
              <a:rPr lang="en-GB" altLang="en-US" sz="2130" dirty="0" smtClean="0"/>
              <a:t>needs (influenced </a:t>
            </a:r>
            <a:r>
              <a:rPr lang="en-GB" altLang="en-US" sz="2130" dirty="0"/>
              <a:t>by trends, seasons, lifestyle and advertising)</a:t>
            </a:r>
          </a:p>
          <a:p>
            <a:pPr marL="355600" indent="-177800">
              <a:buClr>
                <a:srgbClr val="00B050"/>
              </a:buClr>
              <a:buFont typeface="Arial" panose="020B0604020202020204" pitchFamily="34" charset="0"/>
              <a:buChar char="•"/>
            </a:pPr>
            <a:r>
              <a:rPr lang="en-GB" altLang="en-US" sz="2130" dirty="0"/>
              <a:t>the number of people employed in the </a:t>
            </a:r>
            <a:r>
              <a:rPr lang="en-GB" altLang="en-US" sz="2130" dirty="0" smtClean="0"/>
              <a:t>business (whether </a:t>
            </a:r>
            <a:r>
              <a:rPr lang="en-GB" altLang="en-US" sz="2130" dirty="0"/>
              <a:t>activity relies on manpower or automation)</a:t>
            </a:r>
          </a:p>
          <a:p>
            <a:pPr marL="355600" indent="-177800">
              <a:buClr>
                <a:srgbClr val="00B050"/>
              </a:buClr>
              <a:buFont typeface="Arial" panose="020B0604020202020204" pitchFamily="34" charset="0"/>
              <a:buChar char="•"/>
            </a:pPr>
            <a:r>
              <a:rPr lang="en-GB" altLang="en-US" sz="2130" dirty="0"/>
              <a:t>the value of the goods and services </a:t>
            </a:r>
            <a:r>
              <a:rPr lang="en-GB" altLang="en-US" sz="2130" dirty="0" smtClean="0"/>
              <a:t>provided (how </a:t>
            </a:r>
            <a:r>
              <a:rPr lang="en-GB" altLang="en-US" sz="2130" dirty="0"/>
              <a:t>expensive they are and whether they are considered good value for money)</a:t>
            </a:r>
          </a:p>
          <a:p>
            <a:pPr marL="355600" indent="-177800">
              <a:buClr>
                <a:srgbClr val="00B050"/>
              </a:buClr>
              <a:buFont typeface="Arial" panose="020B0604020202020204" pitchFamily="34" charset="0"/>
              <a:buChar char="•"/>
            </a:pPr>
            <a:r>
              <a:rPr lang="en-GB" altLang="en-US" sz="2130" dirty="0"/>
              <a:t>technological </a:t>
            </a:r>
            <a:r>
              <a:rPr lang="en-GB" altLang="en-US" sz="2130" dirty="0" smtClean="0"/>
              <a:t>developments (demand </a:t>
            </a:r>
            <a:r>
              <a:rPr lang="en-GB" altLang="en-US" sz="2130" dirty="0"/>
              <a:t>shifts as new gadgets are brought out and render older versions obsolete</a:t>
            </a:r>
            <a:r>
              <a:rPr lang="en-GB" altLang="en-US" sz="2130" dirty="0" smtClean="0"/>
              <a:t>).</a:t>
            </a:r>
          </a:p>
          <a:p>
            <a:pPr marL="0" indent="0">
              <a:buClr>
                <a:srgbClr val="00B050"/>
              </a:buClr>
              <a:buNone/>
            </a:pPr>
            <a:r>
              <a:rPr lang="en-GB" altLang="en-US" sz="2130" b="1" dirty="0" smtClean="0">
                <a:solidFill>
                  <a:srgbClr val="FF0000"/>
                </a:solidFill>
              </a:rPr>
              <a:t>Task 1.1e - </a:t>
            </a:r>
            <a:r>
              <a:rPr lang="en-GB" altLang="en-US" sz="2130" dirty="0" smtClean="0">
                <a:solidFill>
                  <a:srgbClr val="FF0000"/>
                </a:solidFill>
              </a:rPr>
              <a:t>How </a:t>
            </a:r>
            <a:r>
              <a:rPr lang="en-GB" altLang="en-US" sz="2130" dirty="0">
                <a:solidFill>
                  <a:srgbClr val="FF0000"/>
                </a:solidFill>
              </a:rPr>
              <a:t>have each of the above factors affected the primary, secondary and tertiary industries? </a:t>
            </a:r>
          </a:p>
        </p:txBody>
      </p:sp>
      <p:sp>
        <p:nvSpPr>
          <p:cNvPr id="5" name="Title 1"/>
          <p:cNvSpPr>
            <a:spLocks noGrp="1"/>
          </p:cNvSpPr>
          <p:nvPr>
            <p:ph type="title"/>
          </p:nvPr>
        </p:nvSpPr>
        <p:spPr>
          <a:xfrm>
            <a:off x="107502" y="44624"/>
            <a:ext cx="7704857" cy="625434"/>
          </a:xfrm>
        </p:spPr>
        <p:txBody>
          <a:bodyPr>
            <a:noAutofit/>
          </a:bodyPr>
          <a:lstStyle/>
          <a:p>
            <a:r>
              <a:rPr lang="en-GB" sz="2800" dirty="0" smtClean="0"/>
              <a:t>1.1.1b </a:t>
            </a:r>
            <a:r>
              <a:rPr lang="en-GB" sz="2800" dirty="0"/>
              <a:t>– </a:t>
            </a:r>
            <a:r>
              <a:rPr lang="en-GB" altLang="en-US" sz="2800" dirty="0"/>
              <a:t>Growth – Reasons for Growth and Change</a:t>
            </a:r>
            <a:endParaRPr lang="en-ZA" sz="2800" dirty="0">
              <a:ea typeface="Calibri" pitchFamily="34" charset="0"/>
            </a:endParaRPr>
          </a:p>
        </p:txBody>
      </p:sp>
      <p:pic>
        <p:nvPicPr>
          <p:cNvPr id="12290" name="Picture 2" descr="http://www.underconsideration.com/brandnew/archives/myspace_2012_original_logo.gif">
            <a:hlinkClick r:id="rId3"/>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593482" y="1196752"/>
            <a:ext cx="2154982" cy="5969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292" name="Picture 4" descr="http://www.livemint.com/rf/Image-621x414/LiveMint/Period1/2012/09/05/Photos/Maruti%20Suzuki%20plant--621x414.jpg">
            <a:hlinkClick r:id="rId5"/>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593482" y="1916832"/>
            <a:ext cx="2154982" cy="145896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294" name="Picture 6" descr="http://www.copywritenow.co.uk/wp-content/uploads/2013/01/IMAG0619.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554666" y="3501008"/>
            <a:ext cx="2193798" cy="133327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296" name="Picture 8" descr="http://www.teara.govt.nz/files/p18401nsil.jpg"/>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l="3653" r="8357" b="25910"/>
          <a:stretch/>
        </p:blipFill>
        <p:spPr bwMode="auto">
          <a:xfrm>
            <a:off x="6554666" y="4923860"/>
            <a:ext cx="2193797" cy="12118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4222667"/>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251520" y="1052736"/>
            <a:ext cx="8568630" cy="504056"/>
          </a:xfrm>
        </p:spPr>
        <p:txBody>
          <a:bodyPr>
            <a:noAutofit/>
          </a:bodyPr>
          <a:lstStyle/>
          <a:p>
            <a:pPr marL="177800" indent="-177800">
              <a:buClr>
                <a:srgbClr val="00B050"/>
              </a:buClr>
              <a:buFont typeface="Arial" panose="020B0604020202020204" pitchFamily="34" charset="0"/>
              <a:buChar char="•"/>
            </a:pPr>
            <a:r>
              <a:rPr lang="en-GB" altLang="en-US" sz="1800" dirty="0" smtClean="0"/>
              <a:t>The data below shows  countries which are currently classified as having developed or developing economies.</a:t>
            </a:r>
            <a:endParaRPr lang="en-GB" altLang="en-US" sz="1800" dirty="0"/>
          </a:p>
        </p:txBody>
      </p:sp>
      <p:sp>
        <p:nvSpPr>
          <p:cNvPr id="5" name="Title 1"/>
          <p:cNvSpPr>
            <a:spLocks noGrp="1"/>
          </p:cNvSpPr>
          <p:nvPr>
            <p:ph type="title"/>
          </p:nvPr>
        </p:nvSpPr>
        <p:spPr>
          <a:xfrm>
            <a:off x="107502" y="44624"/>
            <a:ext cx="7848873" cy="625434"/>
          </a:xfrm>
        </p:spPr>
        <p:txBody>
          <a:bodyPr>
            <a:noAutofit/>
          </a:bodyPr>
          <a:lstStyle/>
          <a:p>
            <a:r>
              <a:rPr lang="en-GB" sz="1950" dirty="0" smtClean="0"/>
              <a:t>1.1.1b </a:t>
            </a:r>
            <a:r>
              <a:rPr lang="en-GB" sz="1950" dirty="0"/>
              <a:t>– Business Classification in developed and developing economies</a:t>
            </a:r>
          </a:p>
        </p:txBody>
      </p:sp>
      <p:graphicFrame>
        <p:nvGraphicFramePr>
          <p:cNvPr id="2" name="Table 1"/>
          <p:cNvGraphicFramePr>
            <a:graphicFrameLocks noGrp="1"/>
          </p:cNvGraphicFramePr>
          <p:nvPr>
            <p:extLst>
              <p:ext uri="{D42A27DB-BD31-4B8C-83A1-F6EECF244321}">
                <p14:modId xmlns:p14="http://schemas.microsoft.com/office/powerpoint/2010/main" val="234582740"/>
              </p:ext>
            </p:extLst>
          </p:nvPr>
        </p:nvGraphicFramePr>
        <p:xfrm>
          <a:off x="323528" y="1700808"/>
          <a:ext cx="8496623" cy="2609908"/>
        </p:xfrm>
        <a:graphic>
          <a:graphicData uri="http://schemas.openxmlformats.org/drawingml/2006/table">
            <a:tbl>
              <a:tblPr firstRow="1" bandRow="1">
                <a:tableStyleId>{5C22544A-7EE6-4342-B048-85BDC9FD1C3A}</a:tableStyleId>
              </a:tblPr>
              <a:tblGrid>
                <a:gridCol w="1428636"/>
                <a:gridCol w="2485598"/>
                <a:gridCol w="2458233"/>
                <a:gridCol w="2124156"/>
              </a:tblGrid>
              <a:tr h="383907">
                <a:tc>
                  <a:txBody>
                    <a:bodyPr/>
                    <a:lstStyle/>
                    <a:p>
                      <a:endParaRPr lang="en-GB" sz="1100" dirty="0">
                        <a:latin typeface="Arial" panose="020B0604020202020204" pitchFamily="34" charset="0"/>
                        <a:cs typeface="Arial" panose="020B0604020202020204" pitchFamily="34" charset="0"/>
                      </a:endParaRPr>
                    </a:p>
                  </a:txBody>
                  <a:tcPr/>
                </a:tc>
                <a:tc>
                  <a:txBody>
                    <a:bodyPr/>
                    <a:lstStyle/>
                    <a:p>
                      <a:pPr algn="ctr"/>
                      <a:r>
                        <a:rPr lang="en-GB" sz="1100" dirty="0" smtClean="0">
                          <a:latin typeface="Arial" panose="020B0604020202020204" pitchFamily="34" charset="0"/>
                          <a:cs typeface="Arial" panose="020B0604020202020204" pitchFamily="34" charset="0"/>
                        </a:rPr>
                        <a:t>Primary Sector as a % of the total economy</a:t>
                      </a:r>
                      <a:endParaRPr lang="en-GB" sz="11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dirty="0" smtClean="0">
                          <a:latin typeface="Arial" panose="020B0604020202020204" pitchFamily="34" charset="0"/>
                          <a:cs typeface="Arial" panose="020B0604020202020204" pitchFamily="34" charset="0"/>
                        </a:rPr>
                        <a:t>Secondary Sector as a % of the total economy</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100" dirty="0" smtClean="0">
                          <a:latin typeface="Arial" panose="020B0604020202020204" pitchFamily="34" charset="0"/>
                          <a:cs typeface="Arial" panose="020B0604020202020204" pitchFamily="34" charset="0"/>
                        </a:rPr>
                        <a:t>Tertiary Sector as a % of the total economy</a:t>
                      </a:r>
                    </a:p>
                  </a:txBody>
                  <a:tcPr/>
                </a:tc>
              </a:tr>
              <a:tr h="268634">
                <a:tc grid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1" dirty="0" smtClean="0">
                          <a:latin typeface="Arial" panose="020B0604020202020204" pitchFamily="34" charset="0"/>
                          <a:cs typeface="Arial" panose="020B0604020202020204" pitchFamily="34" charset="0"/>
                        </a:rPr>
                        <a:t>Developing Economies</a:t>
                      </a:r>
                    </a:p>
                  </a:txBody>
                  <a:tcPr/>
                </a:tc>
                <a:tc hMerge="1">
                  <a:txBody>
                    <a:bodyPr/>
                    <a:lstStyle/>
                    <a:p>
                      <a:endParaRPr lang="en-GB"/>
                    </a:p>
                  </a:txBody>
                  <a:tcPr/>
                </a:tc>
                <a:tc hMerge="1">
                  <a:txBody>
                    <a:bodyPr/>
                    <a:lstStyle/>
                    <a:p>
                      <a:endParaRPr lang="en-GB"/>
                    </a:p>
                  </a:txBody>
                  <a:tcPr/>
                </a:tc>
                <a:tc hMerge="1">
                  <a:txBody>
                    <a:bodyPr/>
                    <a:lstStyle/>
                    <a:p>
                      <a:endParaRPr lang="en-GB" sz="1200" dirty="0">
                        <a:latin typeface="Arial" panose="020B0604020202020204" pitchFamily="34" charset="0"/>
                        <a:cs typeface="Arial" panose="020B0604020202020204" pitchFamily="34" charset="0"/>
                      </a:endParaRPr>
                    </a:p>
                  </a:txBody>
                  <a:tcPr/>
                </a:tc>
              </a:tr>
              <a:tr h="268634">
                <a:tc>
                  <a:txBody>
                    <a:bodyPr/>
                    <a:lstStyle/>
                    <a:p>
                      <a:r>
                        <a:rPr lang="en-GB" sz="1100" dirty="0" smtClean="0">
                          <a:latin typeface="Arial" panose="020B0604020202020204" pitchFamily="34" charset="0"/>
                          <a:cs typeface="Arial" panose="020B0604020202020204" pitchFamily="34" charset="0"/>
                        </a:rPr>
                        <a:t>Rwanda</a:t>
                      </a:r>
                      <a:endParaRPr lang="en-GB" sz="1100" dirty="0">
                        <a:latin typeface="Arial" panose="020B0604020202020204" pitchFamily="34" charset="0"/>
                        <a:cs typeface="Arial" panose="020B0604020202020204" pitchFamily="34" charset="0"/>
                      </a:endParaRPr>
                    </a:p>
                  </a:txBody>
                  <a:tcPr/>
                </a:tc>
                <a:tc>
                  <a:txBody>
                    <a:bodyPr/>
                    <a:lstStyle/>
                    <a:p>
                      <a:pPr marL="0" algn="ctr" rtl="0" eaLnBrk="1" latinLnBrk="0" hangingPunct="1"/>
                      <a:r>
                        <a:rPr kumimoji="0" lang="en-GB" sz="1200" kern="1200" dirty="0" smtClean="0">
                          <a:solidFill>
                            <a:schemeClr val="dk1"/>
                          </a:solidFill>
                          <a:latin typeface="Arial" panose="020B0604020202020204" pitchFamily="34" charset="0"/>
                          <a:ea typeface="+mn-ea"/>
                          <a:cs typeface="Arial" panose="020B0604020202020204" pitchFamily="34" charset="0"/>
                        </a:rPr>
                        <a:t>33.3</a:t>
                      </a:r>
                      <a:endParaRPr kumimoji="0" lang="en-GB" sz="12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marL="0" algn="ctr" rtl="0" eaLnBrk="1" latinLnBrk="0" hangingPunct="1"/>
                      <a:r>
                        <a:rPr kumimoji="0" lang="en-GB" sz="1200" kern="1200" dirty="0" smtClean="0">
                          <a:solidFill>
                            <a:schemeClr val="dk1"/>
                          </a:solidFill>
                          <a:latin typeface="Arial" panose="020B0604020202020204" pitchFamily="34" charset="0"/>
                          <a:ea typeface="+mn-ea"/>
                          <a:cs typeface="Arial" panose="020B0604020202020204" pitchFamily="34" charset="0"/>
                        </a:rPr>
                        <a:t>13.9</a:t>
                      </a:r>
                      <a:endParaRPr kumimoji="0" lang="en-GB" sz="12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lang="en-GB" sz="1200" dirty="0" smtClean="0">
                          <a:latin typeface="Arial" panose="020B0604020202020204" pitchFamily="34" charset="0"/>
                          <a:cs typeface="Arial" panose="020B0604020202020204" pitchFamily="34" charset="0"/>
                        </a:rPr>
                        <a:t>52.9</a:t>
                      </a:r>
                      <a:endParaRPr lang="en-GB" sz="1200" dirty="0">
                        <a:latin typeface="Arial" panose="020B0604020202020204" pitchFamily="34" charset="0"/>
                        <a:cs typeface="Arial" panose="020B0604020202020204" pitchFamily="34" charset="0"/>
                      </a:endParaRPr>
                    </a:p>
                  </a:txBody>
                  <a:tcPr/>
                </a:tc>
              </a:tr>
              <a:tr h="268634">
                <a:tc>
                  <a:txBody>
                    <a:bodyPr/>
                    <a:lstStyle/>
                    <a:p>
                      <a:r>
                        <a:rPr lang="en-GB" sz="1100" dirty="0" smtClean="0">
                          <a:latin typeface="Arial" panose="020B0604020202020204" pitchFamily="34" charset="0"/>
                          <a:cs typeface="Arial" panose="020B0604020202020204" pitchFamily="34" charset="0"/>
                        </a:rPr>
                        <a:t>Vietnam</a:t>
                      </a:r>
                      <a:endParaRPr lang="en-GB" sz="1100" dirty="0">
                        <a:latin typeface="Arial" panose="020B0604020202020204" pitchFamily="34" charset="0"/>
                        <a:cs typeface="Arial" panose="020B0604020202020204" pitchFamily="34" charset="0"/>
                      </a:endParaRPr>
                    </a:p>
                  </a:txBody>
                  <a:tcPr/>
                </a:tc>
                <a:tc>
                  <a:txBody>
                    <a:bodyPr/>
                    <a:lstStyle/>
                    <a:p>
                      <a:pPr marL="0" algn="ctr" rtl="0" eaLnBrk="1" latinLnBrk="0" hangingPunct="1"/>
                      <a:r>
                        <a:rPr kumimoji="0" lang="en-GB" sz="1200" kern="1200" dirty="0" smtClean="0">
                          <a:solidFill>
                            <a:schemeClr val="dk1"/>
                          </a:solidFill>
                          <a:latin typeface="Arial" panose="020B0604020202020204" pitchFamily="34" charset="0"/>
                          <a:ea typeface="+mn-ea"/>
                          <a:cs typeface="Arial" panose="020B0604020202020204" pitchFamily="34" charset="0"/>
                        </a:rPr>
                        <a:t>21.5</a:t>
                      </a:r>
                      <a:endParaRPr kumimoji="0" lang="en-GB" sz="12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marL="0" algn="ctr" rtl="0" eaLnBrk="1" latinLnBrk="0" hangingPunct="1"/>
                      <a:r>
                        <a:rPr kumimoji="0" lang="en-GB" sz="1200" kern="1200" dirty="0" smtClean="0">
                          <a:solidFill>
                            <a:schemeClr val="dk1"/>
                          </a:solidFill>
                          <a:latin typeface="Arial" panose="020B0604020202020204" pitchFamily="34" charset="0"/>
                          <a:ea typeface="+mn-ea"/>
                          <a:cs typeface="Arial" panose="020B0604020202020204" pitchFamily="34" charset="0"/>
                        </a:rPr>
                        <a:t>40.7</a:t>
                      </a:r>
                      <a:endParaRPr kumimoji="0" lang="en-GB" sz="12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lang="en-GB" sz="1200" dirty="0" smtClean="0">
                          <a:latin typeface="Arial" panose="020B0604020202020204" pitchFamily="34" charset="0"/>
                          <a:cs typeface="Arial" panose="020B0604020202020204" pitchFamily="34" charset="0"/>
                        </a:rPr>
                        <a:t>37.7</a:t>
                      </a:r>
                      <a:endParaRPr lang="en-GB" sz="1200" dirty="0">
                        <a:latin typeface="Arial" panose="020B0604020202020204" pitchFamily="34" charset="0"/>
                        <a:cs typeface="Arial" panose="020B0604020202020204" pitchFamily="34" charset="0"/>
                      </a:endParaRPr>
                    </a:p>
                  </a:txBody>
                  <a:tcPr/>
                </a:tc>
              </a:tr>
              <a:tr h="268634">
                <a:tc>
                  <a:txBody>
                    <a:bodyPr/>
                    <a:lstStyle/>
                    <a:p>
                      <a:r>
                        <a:rPr lang="en-GB" sz="1100" dirty="0" smtClean="0">
                          <a:latin typeface="Arial" panose="020B0604020202020204" pitchFamily="34" charset="0"/>
                          <a:cs typeface="Arial" panose="020B0604020202020204" pitchFamily="34" charset="0"/>
                        </a:rPr>
                        <a:t>Zimbabwe</a:t>
                      </a:r>
                      <a:endParaRPr lang="en-GB" sz="1100" dirty="0">
                        <a:latin typeface="Arial" panose="020B0604020202020204" pitchFamily="34" charset="0"/>
                        <a:cs typeface="Arial" panose="020B0604020202020204" pitchFamily="34" charset="0"/>
                      </a:endParaRPr>
                    </a:p>
                  </a:txBody>
                  <a:tcPr/>
                </a:tc>
                <a:tc>
                  <a:txBody>
                    <a:bodyPr/>
                    <a:lstStyle/>
                    <a:p>
                      <a:pPr marL="0" algn="ctr" rtl="0" eaLnBrk="1" latinLnBrk="0" hangingPunct="1"/>
                      <a:r>
                        <a:rPr kumimoji="0" lang="en-GB" sz="1200" kern="1200" dirty="0" smtClean="0">
                          <a:solidFill>
                            <a:schemeClr val="dk1"/>
                          </a:solidFill>
                          <a:latin typeface="Arial" panose="020B0604020202020204" pitchFamily="34" charset="0"/>
                          <a:ea typeface="+mn-ea"/>
                          <a:cs typeface="Arial" panose="020B0604020202020204" pitchFamily="34" charset="0"/>
                        </a:rPr>
                        <a:t>20.3</a:t>
                      </a:r>
                      <a:endParaRPr kumimoji="0" lang="en-GB" sz="12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marL="0" algn="ctr" rtl="0" eaLnBrk="1" latinLnBrk="0" hangingPunct="1"/>
                      <a:r>
                        <a:rPr kumimoji="0" lang="en-GB" sz="1200" kern="1200" dirty="0" smtClean="0">
                          <a:solidFill>
                            <a:schemeClr val="dk1"/>
                          </a:solidFill>
                          <a:latin typeface="Arial" panose="020B0604020202020204" pitchFamily="34" charset="0"/>
                          <a:ea typeface="+mn-ea"/>
                          <a:cs typeface="Arial" panose="020B0604020202020204" pitchFamily="34" charset="0"/>
                        </a:rPr>
                        <a:t>25.1</a:t>
                      </a:r>
                      <a:endParaRPr kumimoji="0" lang="en-GB" sz="12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lang="en-GB" sz="1200" dirty="0" smtClean="0">
                          <a:latin typeface="Arial" panose="020B0604020202020204" pitchFamily="34" charset="0"/>
                          <a:cs typeface="Arial" panose="020B0604020202020204" pitchFamily="34" charset="0"/>
                        </a:rPr>
                        <a:t>54.6</a:t>
                      </a:r>
                      <a:endParaRPr lang="en-GB" sz="1200" dirty="0">
                        <a:latin typeface="Arial" panose="020B0604020202020204" pitchFamily="34" charset="0"/>
                        <a:cs typeface="Arial" panose="020B0604020202020204" pitchFamily="34" charset="0"/>
                      </a:endParaRPr>
                    </a:p>
                  </a:txBody>
                  <a:tcPr/>
                </a:tc>
              </a:tr>
              <a:tr h="268634">
                <a:tc gridSpan="4">
                  <a:txBody>
                    <a:bodyPr/>
                    <a:lstStyle/>
                    <a:p>
                      <a:r>
                        <a:rPr lang="en-GB" sz="1100" b="1" dirty="0" smtClean="0">
                          <a:latin typeface="Arial" panose="020B0604020202020204" pitchFamily="34" charset="0"/>
                          <a:cs typeface="Arial" panose="020B0604020202020204" pitchFamily="34" charset="0"/>
                        </a:rPr>
                        <a:t>Developed Economies</a:t>
                      </a:r>
                      <a:endParaRPr lang="en-GB" sz="1100" b="1" dirty="0">
                        <a:latin typeface="Arial" panose="020B0604020202020204" pitchFamily="34" charset="0"/>
                        <a:cs typeface="Arial" panose="020B0604020202020204" pitchFamily="34" charset="0"/>
                      </a:endParaRPr>
                    </a:p>
                  </a:txBody>
                  <a:tcPr/>
                </a:tc>
                <a:tc hMerge="1">
                  <a:txBody>
                    <a:bodyPr/>
                    <a:lstStyle/>
                    <a:p>
                      <a:endParaRPr lang="en-GB"/>
                    </a:p>
                  </a:txBody>
                  <a:tcPr/>
                </a:tc>
                <a:tc hMerge="1">
                  <a:txBody>
                    <a:bodyPr/>
                    <a:lstStyle/>
                    <a:p>
                      <a:endParaRPr lang="en-GB"/>
                    </a:p>
                  </a:txBody>
                  <a:tcPr/>
                </a:tc>
                <a:tc hMerge="1">
                  <a:txBody>
                    <a:bodyPr/>
                    <a:lstStyle/>
                    <a:p>
                      <a:endParaRPr lang="en-GB" sz="1200" dirty="0">
                        <a:latin typeface="Arial" panose="020B0604020202020204" pitchFamily="34" charset="0"/>
                        <a:cs typeface="Arial" panose="020B0604020202020204" pitchFamily="34" charset="0"/>
                      </a:endParaRPr>
                    </a:p>
                  </a:txBody>
                  <a:tcPr/>
                </a:tc>
              </a:tr>
              <a:tr h="268634">
                <a:tc>
                  <a:txBody>
                    <a:bodyPr/>
                    <a:lstStyle/>
                    <a:p>
                      <a:r>
                        <a:rPr lang="en-GB" sz="1100" dirty="0" smtClean="0">
                          <a:latin typeface="Arial" panose="020B0604020202020204" pitchFamily="34" charset="0"/>
                          <a:cs typeface="Arial" panose="020B0604020202020204" pitchFamily="34" charset="0"/>
                        </a:rPr>
                        <a:t>Bermuda</a:t>
                      </a:r>
                      <a:endParaRPr lang="en-GB" sz="1100" dirty="0">
                        <a:latin typeface="Arial" panose="020B0604020202020204" pitchFamily="34" charset="0"/>
                        <a:cs typeface="Arial" panose="020B0604020202020204" pitchFamily="34" charset="0"/>
                      </a:endParaRPr>
                    </a:p>
                  </a:txBody>
                  <a:tcPr/>
                </a:tc>
                <a:tc>
                  <a:txBody>
                    <a:bodyPr/>
                    <a:lstStyle/>
                    <a:p>
                      <a:pPr algn="ctr"/>
                      <a:r>
                        <a:rPr kumimoji="0" lang="en-GB" sz="1200" kern="1200" dirty="0" smtClean="0">
                          <a:solidFill>
                            <a:schemeClr val="dk1"/>
                          </a:solidFill>
                          <a:latin typeface="Arial" panose="020B0604020202020204" pitchFamily="34" charset="0"/>
                          <a:ea typeface="+mn-ea"/>
                          <a:cs typeface="Arial" panose="020B0604020202020204" pitchFamily="34" charset="0"/>
                        </a:rPr>
                        <a:t>0.7</a:t>
                      </a:r>
                      <a:endParaRPr kumimoji="0" lang="en-GB" sz="12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kumimoji="0" lang="en-GB" sz="1200" kern="1200" dirty="0" smtClean="0">
                          <a:solidFill>
                            <a:schemeClr val="dk1"/>
                          </a:solidFill>
                          <a:latin typeface="Arial" panose="020B0604020202020204" pitchFamily="34" charset="0"/>
                          <a:ea typeface="+mn-ea"/>
                          <a:cs typeface="Arial" panose="020B0604020202020204" pitchFamily="34" charset="0"/>
                        </a:rPr>
                        <a:t>7.0</a:t>
                      </a:r>
                      <a:endParaRPr kumimoji="0" lang="en-GB" sz="12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lang="en-GB" sz="1200" dirty="0" smtClean="0">
                          <a:latin typeface="Arial" panose="020B0604020202020204" pitchFamily="34" charset="0"/>
                          <a:cs typeface="Arial" panose="020B0604020202020204" pitchFamily="34" charset="0"/>
                        </a:rPr>
                        <a:t>92.3</a:t>
                      </a:r>
                      <a:endParaRPr lang="en-GB" sz="1200" dirty="0">
                        <a:latin typeface="Arial" panose="020B0604020202020204" pitchFamily="34" charset="0"/>
                        <a:cs typeface="Arial" panose="020B0604020202020204" pitchFamily="34" charset="0"/>
                      </a:endParaRPr>
                    </a:p>
                  </a:txBody>
                  <a:tcPr/>
                </a:tc>
              </a:tr>
              <a:tr h="268634">
                <a:tc>
                  <a:txBody>
                    <a:bodyPr/>
                    <a:lstStyle/>
                    <a:p>
                      <a:r>
                        <a:rPr lang="en-GB" sz="1100" dirty="0" smtClean="0">
                          <a:latin typeface="Arial" panose="020B0604020202020204" pitchFamily="34" charset="0"/>
                          <a:cs typeface="Arial" panose="020B0604020202020204" pitchFamily="34" charset="0"/>
                        </a:rPr>
                        <a:t>Japan</a:t>
                      </a:r>
                      <a:endParaRPr lang="en-GB" sz="1100" dirty="0">
                        <a:latin typeface="Arial" panose="020B0604020202020204" pitchFamily="34" charset="0"/>
                        <a:cs typeface="Arial" panose="020B0604020202020204" pitchFamily="34" charset="0"/>
                      </a:endParaRPr>
                    </a:p>
                  </a:txBody>
                  <a:tcPr/>
                </a:tc>
                <a:tc>
                  <a:txBody>
                    <a:bodyPr/>
                    <a:lstStyle/>
                    <a:p>
                      <a:pPr algn="ctr"/>
                      <a:r>
                        <a:rPr kumimoji="0" lang="en-GB" sz="1200" kern="1200" dirty="0" smtClean="0">
                          <a:solidFill>
                            <a:schemeClr val="dk1"/>
                          </a:solidFill>
                          <a:latin typeface="Arial" panose="020B0604020202020204" pitchFamily="34" charset="0"/>
                          <a:ea typeface="+mn-ea"/>
                          <a:cs typeface="Arial" panose="020B0604020202020204" pitchFamily="34" charset="0"/>
                        </a:rPr>
                        <a:t>1.2</a:t>
                      </a:r>
                      <a:endParaRPr kumimoji="0" lang="en-GB" sz="12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kumimoji="0" lang="en-GB" sz="1200" kern="1200" dirty="0" smtClean="0">
                          <a:solidFill>
                            <a:schemeClr val="dk1"/>
                          </a:solidFill>
                          <a:latin typeface="Arial" panose="020B0604020202020204" pitchFamily="34" charset="0"/>
                          <a:ea typeface="+mn-ea"/>
                          <a:cs typeface="Arial" panose="020B0604020202020204" pitchFamily="34" charset="0"/>
                        </a:rPr>
                        <a:t>27.5</a:t>
                      </a:r>
                      <a:endParaRPr kumimoji="0" lang="en-GB" sz="12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lang="en-GB" sz="1200" dirty="0" smtClean="0">
                          <a:latin typeface="Arial" panose="020B0604020202020204" pitchFamily="34" charset="0"/>
                          <a:cs typeface="Arial" panose="020B0604020202020204" pitchFamily="34" charset="0"/>
                        </a:rPr>
                        <a:t>71.4</a:t>
                      </a:r>
                      <a:endParaRPr lang="en-GB" sz="1200" dirty="0">
                        <a:latin typeface="Arial" panose="020B0604020202020204" pitchFamily="34" charset="0"/>
                        <a:cs typeface="Arial" panose="020B0604020202020204" pitchFamily="34" charset="0"/>
                      </a:endParaRPr>
                    </a:p>
                  </a:txBody>
                  <a:tcPr/>
                </a:tc>
              </a:tr>
              <a:tr h="255938">
                <a:tc>
                  <a:txBody>
                    <a:bodyPr/>
                    <a:lstStyle/>
                    <a:p>
                      <a:r>
                        <a:rPr lang="en-GB" sz="1100" dirty="0" smtClean="0">
                          <a:latin typeface="Arial" panose="020B0604020202020204" pitchFamily="34" charset="0"/>
                          <a:cs typeface="Arial" panose="020B0604020202020204" pitchFamily="34" charset="0"/>
                        </a:rPr>
                        <a:t>Norway</a:t>
                      </a:r>
                      <a:endParaRPr lang="en-GB" sz="1100" dirty="0">
                        <a:latin typeface="Arial" panose="020B0604020202020204" pitchFamily="34" charset="0"/>
                        <a:cs typeface="Arial" panose="020B0604020202020204" pitchFamily="34" charset="0"/>
                      </a:endParaRPr>
                    </a:p>
                  </a:txBody>
                  <a:tcPr/>
                </a:tc>
                <a:tc>
                  <a:txBody>
                    <a:bodyPr/>
                    <a:lstStyle/>
                    <a:p>
                      <a:pPr algn="ctr"/>
                      <a:r>
                        <a:rPr kumimoji="0" lang="en-GB" sz="1200" kern="1200" dirty="0" smtClean="0">
                          <a:solidFill>
                            <a:schemeClr val="dk1"/>
                          </a:solidFill>
                          <a:latin typeface="Arial" panose="020B0604020202020204" pitchFamily="34" charset="0"/>
                          <a:ea typeface="+mn-ea"/>
                          <a:cs typeface="Arial" panose="020B0604020202020204" pitchFamily="34" charset="0"/>
                        </a:rPr>
                        <a:t>2.7</a:t>
                      </a:r>
                      <a:endParaRPr kumimoji="0" lang="en-GB" sz="12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kumimoji="0" lang="en-GB" sz="1200" kern="1200" dirty="0" smtClean="0">
                          <a:solidFill>
                            <a:schemeClr val="dk1"/>
                          </a:solidFill>
                          <a:latin typeface="Arial" panose="020B0604020202020204" pitchFamily="34" charset="0"/>
                          <a:ea typeface="+mn-ea"/>
                          <a:cs typeface="Arial" panose="020B0604020202020204" pitchFamily="34" charset="0"/>
                        </a:rPr>
                        <a:t>41.5</a:t>
                      </a:r>
                      <a:endParaRPr kumimoji="0" lang="en-GB" sz="12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pPr algn="ctr"/>
                      <a:r>
                        <a:rPr lang="en-GB" sz="1200" dirty="0" smtClean="0">
                          <a:latin typeface="Arial" panose="020B0604020202020204" pitchFamily="34" charset="0"/>
                          <a:cs typeface="Arial" panose="020B0604020202020204" pitchFamily="34" charset="0"/>
                        </a:rPr>
                        <a:t>55.7</a:t>
                      </a:r>
                      <a:endParaRPr lang="en-GB" sz="1200" dirty="0">
                        <a:latin typeface="Arial" panose="020B0604020202020204" pitchFamily="34" charset="0"/>
                        <a:cs typeface="Arial" panose="020B0604020202020204" pitchFamily="34" charset="0"/>
                      </a:endParaRPr>
                    </a:p>
                  </a:txBody>
                  <a:tcPr/>
                </a:tc>
              </a:tr>
            </a:tbl>
          </a:graphicData>
        </a:graphic>
      </p:graphicFrame>
      <p:sp>
        <p:nvSpPr>
          <p:cNvPr id="12" name="Content Placeholder 2"/>
          <p:cNvSpPr txBox="1">
            <a:spLocks/>
          </p:cNvSpPr>
          <p:nvPr/>
        </p:nvSpPr>
        <p:spPr>
          <a:xfrm>
            <a:off x="251520" y="4437112"/>
            <a:ext cx="8496622" cy="504056"/>
          </a:xfrm>
          <a:prstGeom prst="rect">
            <a:avLst/>
          </a:prstGeom>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266700" indent="-266700" fontAlgn="auto">
              <a:spcAft>
                <a:spcPts val="0"/>
              </a:spcAft>
              <a:buClr>
                <a:srgbClr val="00B050"/>
              </a:buClr>
              <a:buFont typeface="+mj-lt"/>
              <a:buAutoNum type="arabicPeriod"/>
            </a:pPr>
            <a:r>
              <a:rPr lang="en-GB" altLang="en-US" sz="1730" dirty="0" smtClean="0">
                <a:solidFill>
                  <a:srgbClr val="FF0000"/>
                </a:solidFill>
              </a:rPr>
              <a:t>Which country has the lowest percentage of activity in the primary sector, but percentage of business activity in the tertiary sector?</a:t>
            </a:r>
          </a:p>
          <a:p>
            <a:pPr marL="266700" indent="-266700" fontAlgn="auto">
              <a:spcAft>
                <a:spcPts val="0"/>
              </a:spcAft>
              <a:buClr>
                <a:srgbClr val="00B050"/>
              </a:buClr>
              <a:buFont typeface="+mj-lt"/>
              <a:buAutoNum type="arabicPeriod"/>
            </a:pPr>
            <a:r>
              <a:rPr lang="en-GB" altLang="en-US" sz="1730" dirty="0" smtClean="0">
                <a:solidFill>
                  <a:srgbClr val="FF0000"/>
                </a:solidFill>
              </a:rPr>
              <a:t>Which country has the smallest percentage difference primary business activity and secondary business activity?</a:t>
            </a:r>
          </a:p>
          <a:p>
            <a:pPr marL="266700" indent="-266700" fontAlgn="auto">
              <a:spcAft>
                <a:spcPts val="0"/>
              </a:spcAft>
              <a:buClr>
                <a:srgbClr val="00B050"/>
              </a:buClr>
              <a:buFont typeface="+mj-lt"/>
              <a:buAutoNum type="arabicPeriod"/>
            </a:pPr>
            <a:r>
              <a:rPr lang="en-GB" altLang="en-US" sz="1730" dirty="0" smtClean="0">
                <a:solidFill>
                  <a:srgbClr val="FF0000"/>
                </a:solidFill>
              </a:rPr>
              <a:t>Using data froe to support your answer, is it true to say that countries whose tertiary sector is larger than the other 2 sectors of are always developed economies?</a:t>
            </a:r>
          </a:p>
          <a:p>
            <a:pPr marL="266700" indent="-266700" fontAlgn="auto">
              <a:spcAft>
                <a:spcPts val="0"/>
              </a:spcAft>
              <a:buClr>
                <a:srgbClr val="00B050"/>
              </a:buClr>
              <a:buFont typeface="+mj-lt"/>
              <a:buAutoNum type="arabicPeriod"/>
            </a:pPr>
            <a:r>
              <a:rPr lang="en-GB" altLang="en-US" sz="1730" dirty="0" smtClean="0">
                <a:solidFill>
                  <a:srgbClr val="FF0000"/>
                </a:solidFill>
              </a:rPr>
              <a:t>What does the data in the table tell about the relationship between primary business activity and developing and developed economies?</a:t>
            </a:r>
          </a:p>
        </p:txBody>
      </p:sp>
    </p:spTree>
    <p:extLst>
      <p:ext uri="{BB962C8B-B14F-4D97-AF65-F5344CB8AC3E}">
        <p14:creationId xmlns:p14="http://schemas.microsoft.com/office/powerpoint/2010/main" val="426989552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dirty="0" smtClean="0">
                <a:solidFill>
                  <a:srgbClr val="000000"/>
                </a:solidFill>
                <a:latin typeface="Arial" panose="020B0604020202020204" pitchFamily="34" charset="0"/>
              </a:rPr>
              <a:t>120 </a:t>
            </a:r>
            <a:r>
              <a:rPr lang="en-US" sz="2400" dirty="0">
                <a:solidFill>
                  <a:srgbClr val="000000"/>
                </a:solidFill>
                <a:latin typeface="Arial" panose="020B0604020202020204" pitchFamily="34" charset="0"/>
              </a:rPr>
              <a:t>GLH;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98724807"/>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251520" y="1052736"/>
            <a:ext cx="8568952" cy="4896544"/>
          </a:xfrm>
          <a:prstGeom prst="rect">
            <a:avLst/>
          </a:prstGeom>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0" fontAlgn="auto">
              <a:buClr>
                <a:srgbClr val="00B050"/>
              </a:buClr>
              <a:buNone/>
            </a:pPr>
            <a:r>
              <a:rPr lang="en-GB" altLang="en-US" sz="2180" b="1" dirty="0" smtClean="0">
                <a:solidFill>
                  <a:srgbClr val="FF0000"/>
                </a:solidFill>
                <a:latin typeface="Arial" panose="020B0604020202020204" pitchFamily="34" charset="0"/>
                <a:cs typeface="Arial" panose="020B0604020202020204" pitchFamily="34" charset="0"/>
              </a:rPr>
              <a:t>Bangladesh: The Importance of Economic Sectors Over Time</a:t>
            </a:r>
          </a:p>
          <a:p>
            <a:pPr marL="342900" indent="-342900" fontAlgn="auto">
              <a:buClr>
                <a:srgbClr val="00B050"/>
              </a:buClr>
              <a:buFont typeface="Wingdings 3" panose="05040102010807070707" pitchFamily="18" charset="2"/>
              <a:buChar char=""/>
            </a:pPr>
            <a:r>
              <a:rPr lang="en-GB" altLang="en-US" sz="2180" dirty="0" smtClean="0">
                <a:solidFill>
                  <a:srgbClr val="FF0000"/>
                </a:solidFill>
                <a:latin typeface="Arial" panose="020B0604020202020204" pitchFamily="34" charset="0"/>
                <a:cs typeface="Arial" panose="020B0604020202020204" pitchFamily="34" charset="0"/>
              </a:rPr>
              <a:t>In 1970, Bangladesh (formerly East Pakistan) had an economy largely based on agriculture. A high proportion of the population worked in farming either to produce crops for self-sufficiency or to sell in local markets. Secondary manufacturing activities were relatively unimportant and the tertiary sector was also small as incomes were very low and people had little spare cash to spend on ‘Services’.</a:t>
            </a:r>
          </a:p>
          <a:p>
            <a:pPr marL="342900" indent="-342900" fontAlgn="auto">
              <a:buClr>
                <a:srgbClr val="00B050"/>
              </a:buClr>
              <a:buFont typeface="Wingdings 3" panose="05040102010807070707" pitchFamily="18" charset="2"/>
              <a:buChar char=""/>
            </a:pPr>
            <a:r>
              <a:rPr lang="en-GB" altLang="en-US" sz="2180" dirty="0" smtClean="0">
                <a:solidFill>
                  <a:srgbClr val="FF0000"/>
                </a:solidFill>
                <a:latin typeface="Arial" panose="020B0604020202020204" pitchFamily="34" charset="0"/>
                <a:cs typeface="Arial" panose="020B0604020202020204" pitchFamily="34" charset="0"/>
              </a:rPr>
              <a:t>By 2011, Bangladesh had undergone significant changes. Although 40% of the workforce still works in agriculture, primary productions of goods such as Jute, Tobacco and food has fallen in relative terms. Manufacturing industries such as food processing and clothing, have expanded rapidly. Tertiary services such as telecommunications, transport and finance now contribute half of the total national output.</a:t>
            </a:r>
          </a:p>
        </p:txBody>
      </p:sp>
      <p:sp>
        <p:nvSpPr>
          <p:cNvPr id="6" name="Title 1"/>
          <p:cNvSpPr txBox="1">
            <a:spLocks/>
          </p:cNvSpPr>
          <p:nvPr/>
        </p:nvSpPr>
        <p:spPr>
          <a:xfrm>
            <a:off x="107502" y="44624"/>
            <a:ext cx="7776865" cy="625434"/>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2070" dirty="0" smtClean="0"/>
              <a:t>1.1.1b – Business Classification in developed economies – Case Study</a:t>
            </a:r>
            <a:endParaRPr lang="en-GB" sz="2070" dirty="0"/>
          </a:p>
        </p:txBody>
      </p:sp>
    </p:spTree>
    <p:extLst>
      <p:ext uri="{BB962C8B-B14F-4D97-AF65-F5344CB8AC3E}">
        <p14:creationId xmlns:p14="http://schemas.microsoft.com/office/powerpoint/2010/main" val="1767117238"/>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7502" y="44624"/>
            <a:ext cx="7776865" cy="625434"/>
          </a:xfrm>
        </p:spPr>
        <p:txBody>
          <a:bodyPr>
            <a:noAutofit/>
          </a:bodyPr>
          <a:lstStyle/>
          <a:p>
            <a:r>
              <a:rPr lang="en-GB" sz="2070" dirty="0" smtClean="0"/>
              <a:t>1.1.1b – Business Classification in developed economies – Case Study</a:t>
            </a:r>
            <a:endParaRPr lang="en-GB" sz="2070" dirty="0"/>
          </a:p>
        </p:txBody>
      </p:sp>
      <p:sp>
        <p:nvSpPr>
          <p:cNvPr id="12" name="Content Placeholder 2"/>
          <p:cNvSpPr txBox="1">
            <a:spLocks/>
          </p:cNvSpPr>
          <p:nvPr/>
        </p:nvSpPr>
        <p:spPr>
          <a:xfrm>
            <a:off x="251520" y="1052736"/>
            <a:ext cx="8568632" cy="4104456"/>
          </a:xfrm>
          <a:prstGeom prst="rect">
            <a:avLst/>
          </a:prstGeom>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fontAlgn="auto">
              <a:buClr>
                <a:srgbClr val="00B050"/>
              </a:buClr>
              <a:buFont typeface="Wingdings 3" panose="05040102010807070707" pitchFamily="18" charset="2"/>
              <a:buChar char=""/>
            </a:pPr>
            <a:r>
              <a:rPr lang="en-GB" altLang="en-US" sz="2100" dirty="0" smtClean="0">
                <a:solidFill>
                  <a:srgbClr val="FF0000"/>
                </a:solidFill>
              </a:rPr>
              <a:t>Economic sectors in Bangladesh – World Bank Estimates of % share of GDP</a:t>
            </a:r>
          </a:p>
          <a:p>
            <a:pPr marL="342900" indent="-342900" fontAlgn="auto">
              <a:buClr>
                <a:srgbClr val="00B050"/>
              </a:buClr>
              <a:buFont typeface="Wingdings 3" panose="05040102010807070707" pitchFamily="18" charset="2"/>
              <a:buChar char=""/>
            </a:pPr>
            <a:endParaRPr lang="en-US" altLang="en-US" sz="2100" dirty="0" smtClean="0">
              <a:solidFill>
                <a:srgbClr val="FF0000"/>
              </a:solidFill>
            </a:endParaRPr>
          </a:p>
          <a:p>
            <a:pPr marL="342900" indent="-342900" fontAlgn="auto">
              <a:buClr>
                <a:srgbClr val="00B050"/>
              </a:buClr>
              <a:buFont typeface="Wingdings 3" panose="05040102010807070707" pitchFamily="18" charset="2"/>
              <a:buChar char=""/>
            </a:pPr>
            <a:endParaRPr lang="en-GB" altLang="en-US" sz="2100" dirty="0" smtClean="0">
              <a:solidFill>
                <a:srgbClr val="FF0000"/>
              </a:solidFill>
            </a:endParaRPr>
          </a:p>
          <a:p>
            <a:pPr marL="0" indent="0" fontAlgn="auto">
              <a:buClr>
                <a:srgbClr val="00B050"/>
              </a:buClr>
              <a:buNone/>
            </a:pPr>
            <a:endParaRPr lang="en-GB" altLang="en-US" sz="2100" dirty="0" smtClean="0">
              <a:solidFill>
                <a:srgbClr val="FF0000"/>
              </a:solidFill>
            </a:endParaRPr>
          </a:p>
          <a:p>
            <a:pPr marL="0" indent="0" fontAlgn="auto">
              <a:buClr>
                <a:srgbClr val="00B050"/>
              </a:buClr>
              <a:buNone/>
            </a:pPr>
            <a:r>
              <a:rPr lang="en-GB" altLang="en-US" sz="2100" b="1" dirty="0" smtClean="0">
                <a:solidFill>
                  <a:srgbClr val="FF0000"/>
                </a:solidFill>
              </a:rPr>
              <a:t>Task 1.2</a:t>
            </a:r>
          </a:p>
          <a:p>
            <a:pPr marL="342900" indent="-342900" fontAlgn="auto">
              <a:buClr>
                <a:srgbClr val="00B050"/>
              </a:buClr>
              <a:buFont typeface="Wingdings 3" panose="05040102010807070707" pitchFamily="18" charset="2"/>
              <a:buChar char=""/>
            </a:pPr>
            <a:r>
              <a:rPr lang="en-GB" altLang="en-US" sz="2100" dirty="0" smtClean="0">
                <a:solidFill>
                  <a:srgbClr val="FF0000"/>
                </a:solidFill>
              </a:rPr>
              <a:t>Referring to the case study above and previous slide:</a:t>
            </a:r>
          </a:p>
          <a:p>
            <a:pPr marL="519113" indent="-231775" fontAlgn="auto">
              <a:buClr>
                <a:srgbClr val="00B050"/>
              </a:buClr>
              <a:buFont typeface="Arial" panose="020B0604020202020204" pitchFamily="34" charset="0"/>
              <a:buChar char="•"/>
            </a:pPr>
            <a:r>
              <a:rPr lang="en-GB" altLang="en-US" sz="2100" dirty="0" smtClean="0">
                <a:solidFill>
                  <a:srgbClr val="FF0000"/>
                </a:solidFill>
              </a:rPr>
              <a:t>Identify and explain </a:t>
            </a:r>
            <a:r>
              <a:rPr lang="en-GB" altLang="en-US" sz="2100" b="1" dirty="0" smtClean="0">
                <a:solidFill>
                  <a:srgbClr val="FF0000"/>
                </a:solidFill>
              </a:rPr>
              <a:t>2</a:t>
            </a:r>
            <a:r>
              <a:rPr lang="en-GB" altLang="en-US" sz="2100" dirty="0" smtClean="0">
                <a:solidFill>
                  <a:srgbClr val="FF0000"/>
                </a:solidFill>
              </a:rPr>
              <a:t> possible reasons why the relative importance of primary output has fallen.</a:t>
            </a:r>
          </a:p>
          <a:p>
            <a:pPr marL="519113" indent="-231775" fontAlgn="auto">
              <a:buClr>
                <a:srgbClr val="00B050"/>
              </a:buClr>
              <a:buFont typeface="Arial" panose="020B0604020202020204" pitchFamily="34" charset="0"/>
              <a:buChar char="•"/>
            </a:pPr>
            <a:r>
              <a:rPr lang="en-GB" altLang="en-US" sz="2100" dirty="0" smtClean="0">
                <a:solidFill>
                  <a:srgbClr val="FF0000"/>
                </a:solidFill>
              </a:rPr>
              <a:t>Would workers who formerly worked agriculture find it hard to find work in the secondary and tertiary industry? Explain your answer.</a:t>
            </a:r>
          </a:p>
          <a:p>
            <a:pPr marL="519113" indent="-231775" fontAlgn="auto">
              <a:buClr>
                <a:srgbClr val="00B050"/>
              </a:buClr>
              <a:buFont typeface="Arial" panose="020B0604020202020204" pitchFamily="34" charset="0"/>
              <a:buChar char="•"/>
            </a:pPr>
            <a:r>
              <a:rPr lang="en-GB" altLang="en-US" sz="2100" dirty="0" smtClean="0">
                <a:solidFill>
                  <a:srgbClr val="FF0000"/>
                </a:solidFill>
              </a:rPr>
              <a:t>What do you expect to happen to the reliance of tertiary industries if incomes continue to rise in Bangladesh? Explain your answer.</a:t>
            </a:r>
          </a:p>
          <a:p>
            <a:pPr marL="342900" indent="-342900" fontAlgn="auto">
              <a:buClr>
                <a:srgbClr val="00B050"/>
              </a:buClr>
              <a:buFont typeface="Wingdings 3" panose="05040102010807070707" pitchFamily="18" charset="2"/>
              <a:buChar char=""/>
            </a:pPr>
            <a:r>
              <a:rPr lang="en-GB" altLang="en-US" sz="2100" b="1" dirty="0" smtClean="0">
                <a:solidFill>
                  <a:srgbClr val="FF0000"/>
                </a:solidFill>
              </a:rPr>
              <a:t>Homework – </a:t>
            </a:r>
            <a:r>
              <a:rPr lang="en-GB" altLang="en-US" sz="2100" dirty="0" smtClean="0">
                <a:solidFill>
                  <a:srgbClr val="FF0000"/>
                </a:solidFill>
              </a:rPr>
              <a:t>Research and explain the impact of the rise of the foreign production factories in Bangladesh.</a:t>
            </a:r>
          </a:p>
        </p:txBody>
      </p:sp>
      <p:graphicFrame>
        <p:nvGraphicFramePr>
          <p:cNvPr id="3" name="Table 2"/>
          <p:cNvGraphicFramePr>
            <a:graphicFrameLocks noGrp="1"/>
          </p:cNvGraphicFramePr>
          <p:nvPr>
            <p:extLst>
              <p:ext uri="{D42A27DB-BD31-4B8C-83A1-F6EECF244321}">
                <p14:modId xmlns:p14="http://schemas.microsoft.com/office/powerpoint/2010/main" val="303949849"/>
              </p:ext>
            </p:extLst>
          </p:nvPr>
        </p:nvGraphicFramePr>
        <p:xfrm>
          <a:off x="323528" y="1772816"/>
          <a:ext cx="8496624" cy="1102360"/>
        </p:xfrm>
        <a:graphic>
          <a:graphicData uri="http://schemas.openxmlformats.org/drawingml/2006/table">
            <a:tbl>
              <a:tblPr firstRow="1" bandRow="1">
                <a:tableStyleId>{5C22544A-7EE6-4342-B048-85BDC9FD1C3A}</a:tableStyleId>
              </a:tblPr>
              <a:tblGrid>
                <a:gridCol w="2124156"/>
                <a:gridCol w="2124156"/>
                <a:gridCol w="2124156"/>
                <a:gridCol w="2124156"/>
              </a:tblGrid>
              <a:tr h="0">
                <a:tc>
                  <a:txBody>
                    <a:bodyPr/>
                    <a:lstStyle/>
                    <a:p>
                      <a:pPr algn="ct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Primary</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Secondary</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Tertiary</a:t>
                      </a:r>
                      <a:endParaRPr lang="en-GB" sz="1800" dirty="0">
                        <a:latin typeface="Arial" panose="020B0604020202020204" pitchFamily="34" charset="0"/>
                        <a:cs typeface="Arial" panose="020B0604020202020204" pitchFamily="34" charset="0"/>
                      </a:endParaRPr>
                    </a:p>
                  </a:txBody>
                  <a:tcPr/>
                </a:tc>
              </a:tr>
              <a:tr h="370840">
                <a:tc>
                  <a:txBody>
                    <a:bodyPr/>
                    <a:lstStyle/>
                    <a:p>
                      <a:pPr algn="ctr"/>
                      <a:r>
                        <a:rPr lang="en-GB" sz="1800" dirty="0" smtClean="0">
                          <a:latin typeface="Arial" panose="020B0604020202020204" pitchFamily="34" charset="0"/>
                          <a:cs typeface="Arial" panose="020B0604020202020204" pitchFamily="34" charset="0"/>
                        </a:rPr>
                        <a:t>1970</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53</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15</a:t>
                      </a:r>
                      <a:endParaRPr lang="en-GB" sz="1800" dirty="0">
                        <a:latin typeface="Arial" panose="020B0604020202020204" pitchFamily="34" charset="0"/>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800" dirty="0" smtClean="0">
                          <a:latin typeface="Arial" panose="020B0604020202020204" pitchFamily="34" charset="0"/>
                          <a:cs typeface="Arial" panose="020B0604020202020204" pitchFamily="34" charset="0"/>
                        </a:rPr>
                        <a:t>32</a:t>
                      </a:r>
                    </a:p>
                  </a:txBody>
                  <a:tcPr/>
                </a:tc>
              </a:tr>
              <a:tr h="130944">
                <a:tc>
                  <a:txBody>
                    <a:bodyPr/>
                    <a:lstStyle/>
                    <a:p>
                      <a:pPr algn="ctr"/>
                      <a:r>
                        <a:rPr lang="en-GB" sz="1800" dirty="0" smtClean="0">
                          <a:latin typeface="Arial" panose="020B0604020202020204" pitchFamily="34" charset="0"/>
                          <a:cs typeface="Arial" panose="020B0604020202020204" pitchFamily="34" charset="0"/>
                        </a:rPr>
                        <a:t>2011</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23</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26</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51</a:t>
                      </a:r>
                      <a:endParaRPr lang="en-GB" sz="18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416365068"/>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251520" y="1052736"/>
            <a:ext cx="6805068" cy="4320480"/>
          </a:xfrm>
          <a:prstGeom prst="rect">
            <a:avLst/>
          </a:prstGeom>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266700" indent="-266700">
              <a:spcAft>
                <a:spcPts val="0"/>
              </a:spcAft>
              <a:buClr>
                <a:srgbClr val="00B050"/>
              </a:buClr>
            </a:pPr>
            <a:r>
              <a:rPr lang="en-GB" sz="2300" dirty="0" smtClean="0"/>
              <a:t>Nearly every World country has a mixed economy with:</a:t>
            </a:r>
          </a:p>
          <a:p>
            <a:pPr marL="266700" indent="-266700">
              <a:spcAft>
                <a:spcPts val="0"/>
              </a:spcAft>
              <a:buClr>
                <a:srgbClr val="00B050"/>
              </a:buClr>
            </a:pPr>
            <a:r>
              <a:rPr lang="en-GB" sz="2300" b="1" dirty="0" smtClean="0"/>
              <a:t>Private Sector </a:t>
            </a:r>
            <a:r>
              <a:rPr lang="en-GB" sz="2300" dirty="0" smtClean="0"/>
              <a:t>– These are because they are not owned by the government. They will make decisions about what they produce, how to go about producing it and what price they will charge for the goods. Most of these will aim to run at a profit, but there are likely to some form of government control in place to restrict business practices. </a:t>
            </a:r>
          </a:p>
          <a:p>
            <a:pPr marL="266700" indent="-266700">
              <a:spcAft>
                <a:spcPts val="0"/>
              </a:spcAft>
              <a:buClr>
                <a:srgbClr val="00B050"/>
              </a:buClr>
            </a:pPr>
            <a:r>
              <a:rPr lang="en-GB" sz="2300" b="1" dirty="0" smtClean="0"/>
              <a:t>Public Sector </a:t>
            </a:r>
            <a:r>
              <a:rPr lang="en-GB" sz="2300" dirty="0" smtClean="0"/>
              <a:t>– these are government or state owned businesses where the government makes decisions about what to produce and how much to charge customers. Some are provided free of charge such as health and education. The money for these comes from the public and the taxpayer. The objectives of Private and Public are often different.</a:t>
            </a:r>
            <a:endParaRPr lang="en-GB" sz="2300" dirty="0"/>
          </a:p>
        </p:txBody>
      </p:sp>
      <p:graphicFrame>
        <p:nvGraphicFramePr>
          <p:cNvPr id="7" name="Table 6"/>
          <p:cNvGraphicFramePr>
            <a:graphicFrameLocks noGrp="1"/>
          </p:cNvGraphicFramePr>
          <p:nvPr>
            <p:extLst>
              <p:ext uri="{D42A27DB-BD31-4B8C-83A1-F6EECF244321}">
                <p14:modId xmlns:p14="http://schemas.microsoft.com/office/powerpoint/2010/main" val="3658688075"/>
              </p:ext>
            </p:extLst>
          </p:nvPr>
        </p:nvGraphicFramePr>
        <p:xfrm>
          <a:off x="7164288" y="1124744"/>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64809">
                <a:tc>
                  <a:txBody>
                    <a:bodyPr/>
                    <a:lstStyle/>
                    <a:p>
                      <a:pPr>
                        <a:spcAft>
                          <a:spcPts val="0"/>
                        </a:spcAft>
                      </a:pPr>
                      <a:endParaRPr lang="en-GB" sz="15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79807">
                <a:tc>
                  <a:txBody>
                    <a:bodyPr/>
                    <a:lstStyle/>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What happens to the profits from the Public Sector</a:t>
                      </a:r>
                    </a:p>
                    <a:p>
                      <a:pPr marL="177800" indent="-177800" algn="l">
                        <a:spcAft>
                          <a:spcPts val="600"/>
                        </a:spcAft>
                        <a:buFontTx/>
                        <a:buBlip>
                          <a:blip r:embed="rId3"/>
                        </a:buBlip>
                      </a:pPr>
                      <a:r>
                        <a:rPr lang="en-GB" sz="1530" baseline="0" dirty="0" smtClean="0">
                          <a:solidFill>
                            <a:schemeClr val="tx1"/>
                          </a:solidFill>
                          <a:effectLst/>
                          <a:latin typeface="Arial" pitchFamily="34" charset="0"/>
                          <a:ea typeface="Times New Roman"/>
                          <a:cs typeface="Arial" pitchFamily="34" charset="0"/>
                        </a:rPr>
                        <a:t>Why do certain Private Sector businesses pay less tax</a:t>
                      </a:r>
                    </a:p>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What happens if a government financially supports a private sector business.</a:t>
                      </a:r>
                    </a:p>
                    <a:p>
                      <a:pPr marL="177800" indent="-177800" algn="l">
                        <a:spcAft>
                          <a:spcPts val="600"/>
                        </a:spcAft>
                        <a:buFontTx/>
                        <a:buBlip>
                          <a:blip r:embed="rId3"/>
                        </a:buBlip>
                      </a:pPr>
                      <a:r>
                        <a:rPr lang="en-GB" sz="1530" baseline="0" dirty="0" smtClean="0">
                          <a:solidFill>
                            <a:schemeClr val="tx1"/>
                          </a:solidFill>
                          <a:effectLst/>
                          <a:latin typeface="Arial" pitchFamily="34" charset="0"/>
                          <a:ea typeface="Times New Roman"/>
                          <a:cs typeface="Arial" pitchFamily="34" charset="0"/>
                        </a:rPr>
                        <a:t>Why is it a big government concern when a Private Business goes bust.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50904" y="1196752"/>
            <a:ext cx="1461868" cy="339293"/>
          </a:xfrm>
          <a:prstGeom prst="rect">
            <a:avLst/>
          </a:prstGeom>
          <a:noFill/>
          <a:extLst>
            <a:ext uri="{909E8E84-426E-40DD-AFC4-6F175D3DCCD1}">
              <a14:hiddenFill xmlns:a14="http://schemas.microsoft.com/office/drawing/2010/main">
                <a:solidFill>
                  <a:srgbClr val="FFFFFF"/>
                </a:solidFill>
              </a14:hiddenFill>
            </a:ext>
          </a:extLst>
        </p:spPr>
      </p:pic>
      <p:sp>
        <p:nvSpPr>
          <p:cNvPr id="8" name="Title 2"/>
          <p:cNvSpPr>
            <a:spLocks noGrp="1"/>
          </p:cNvSpPr>
          <p:nvPr>
            <p:ph type="title"/>
          </p:nvPr>
        </p:nvSpPr>
        <p:spPr>
          <a:xfrm>
            <a:off x="70266" y="72008"/>
            <a:ext cx="8859452" cy="548680"/>
          </a:xfrm>
        </p:spPr>
        <p:txBody>
          <a:bodyPr>
            <a:noAutofit/>
          </a:bodyPr>
          <a:lstStyle/>
          <a:p>
            <a:r>
              <a:rPr lang="en-US" sz="4000" dirty="0"/>
              <a:t>1.2 </a:t>
            </a:r>
            <a:r>
              <a:rPr lang="en-US" sz="4000" dirty="0" smtClean="0"/>
              <a:t>- Different Sectors </a:t>
            </a:r>
            <a:r>
              <a:rPr lang="en-US" sz="4000" dirty="0"/>
              <a:t>of </a:t>
            </a:r>
            <a:r>
              <a:rPr lang="en-US" sz="4000" dirty="0" smtClean="0"/>
              <a:t>Operation</a:t>
            </a:r>
            <a:endParaRPr lang="en-US" sz="4000" dirty="0"/>
          </a:p>
        </p:txBody>
      </p:sp>
    </p:spTree>
    <p:extLst>
      <p:ext uri="{BB962C8B-B14F-4D97-AF65-F5344CB8AC3E}">
        <p14:creationId xmlns:p14="http://schemas.microsoft.com/office/powerpoint/2010/main" val="345086682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323527" y="1124744"/>
            <a:ext cx="6733061" cy="4320480"/>
          </a:xfrm>
          <a:prstGeom prst="rect">
            <a:avLst/>
          </a:prstGeom>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266700" indent="-266700">
              <a:spcAft>
                <a:spcPts val="0"/>
              </a:spcAft>
              <a:buClr>
                <a:srgbClr val="00B050"/>
              </a:buClr>
            </a:pPr>
            <a:r>
              <a:rPr lang="en-GB" sz="2260" dirty="0" smtClean="0"/>
              <a:t>Public Sector – In many countries the government control the following important industries or activities:</a:t>
            </a:r>
          </a:p>
          <a:p>
            <a:pPr marL="457200" indent="-190500">
              <a:spcAft>
                <a:spcPts val="0"/>
              </a:spcAft>
              <a:buClr>
                <a:srgbClr val="00B050"/>
              </a:buClr>
              <a:buFont typeface="Arial" panose="020B0604020202020204" pitchFamily="34" charset="0"/>
              <a:buChar char="•"/>
            </a:pPr>
            <a:r>
              <a:rPr lang="en-GB" sz="2260" dirty="0" smtClean="0"/>
              <a:t>Health</a:t>
            </a:r>
          </a:p>
          <a:p>
            <a:pPr marL="457200" indent="-190500">
              <a:spcAft>
                <a:spcPts val="0"/>
              </a:spcAft>
              <a:buClr>
                <a:srgbClr val="00B050"/>
              </a:buClr>
              <a:buFont typeface="Arial" panose="020B0604020202020204" pitchFamily="34" charset="0"/>
              <a:buChar char="•"/>
            </a:pPr>
            <a:r>
              <a:rPr lang="en-GB" sz="2260" dirty="0" smtClean="0"/>
              <a:t>Education</a:t>
            </a:r>
          </a:p>
          <a:p>
            <a:pPr marL="457200" indent="-190500">
              <a:spcAft>
                <a:spcPts val="0"/>
              </a:spcAft>
              <a:buClr>
                <a:srgbClr val="00B050"/>
              </a:buClr>
              <a:buFont typeface="Arial" panose="020B0604020202020204" pitchFamily="34" charset="0"/>
              <a:buChar char="•"/>
            </a:pPr>
            <a:r>
              <a:rPr lang="en-GB" sz="2260" dirty="0" smtClean="0"/>
              <a:t>Defence</a:t>
            </a:r>
          </a:p>
          <a:p>
            <a:pPr marL="457200" indent="-190500">
              <a:spcAft>
                <a:spcPts val="0"/>
              </a:spcAft>
              <a:buClr>
                <a:srgbClr val="00B050"/>
              </a:buClr>
              <a:buFont typeface="Arial" panose="020B0604020202020204" pitchFamily="34" charset="0"/>
              <a:buChar char="•"/>
            </a:pPr>
            <a:r>
              <a:rPr lang="en-GB" sz="2260" dirty="0" smtClean="0"/>
              <a:t>Public Transport </a:t>
            </a:r>
          </a:p>
          <a:p>
            <a:pPr marL="457200" indent="-190500">
              <a:spcAft>
                <a:spcPts val="0"/>
              </a:spcAft>
              <a:buClr>
                <a:srgbClr val="00B050"/>
              </a:buClr>
              <a:buFont typeface="Arial" panose="020B0604020202020204" pitchFamily="34" charset="0"/>
              <a:buChar char="•"/>
            </a:pPr>
            <a:r>
              <a:rPr lang="en-GB" sz="2260" dirty="0" smtClean="0"/>
              <a:t>Water and Electric Supplies</a:t>
            </a:r>
          </a:p>
          <a:p>
            <a:pPr marL="266700" indent="-266700">
              <a:spcAft>
                <a:spcPts val="0"/>
              </a:spcAft>
              <a:buClr>
                <a:srgbClr val="00B050"/>
              </a:buClr>
            </a:pPr>
            <a:r>
              <a:rPr lang="en-GB" sz="2260" b="1" dirty="0" smtClean="0"/>
              <a:t>Activity</a:t>
            </a:r>
            <a:r>
              <a:rPr lang="en-GB" sz="2260" dirty="0" smtClean="0"/>
              <a:t> – For each of key industries above, suggest 3 possible reasons why the government of a country might decide to control this function. In groups, one groups for each industry, argue the benefits and disadvantages of private ownership of these services.</a:t>
            </a:r>
          </a:p>
          <a:p>
            <a:pPr marL="266700" indent="-266700">
              <a:spcAft>
                <a:spcPts val="0"/>
              </a:spcAft>
              <a:buClr>
                <a:srgbClr val="00B050"/>
              </a:buClr>
            </a:pPr>
            <a:r>
              <a:rPr lang="en-GB" sz="2260" b="1" dirty="0" smtClean="0"/>
              <a:t>Homework</a:t>
            </a:r>
            <a:r>
              <a:rPr lang="en-GB" sz="2260" dirty="0" smtClean="0"/>
              <a:t> – What is Communism and what does this mean for the Private Sector. What were the benefits</a:t>
            </a:r>
            <a:r>
              <a:rPr lang="en-GB" sz="2260" dirty="0"/>
              <a:t>?</a:t>
            </a:r>
          </a:p>
        </p:txBody>
      </p:sp>
      <p:sp>
        <p:nvSpPr>
          <p:cNvPr id="7" name="Title 2"/>
          <p:cNvSpPr>
            <a:spLocks noGrp="1"/>
          </p:cNvSpPr>
          <p:nvPr>
            <p:ph type="title"/>
          </p:nvPr>
        </p:nvSpPr>
        <p:spPr>
          <a:xfrm>
            <a:off x="70266" y="72008"/>
            <a:ext cx="8859452" cy="548680"/>
          </a:xfrm>
        </p:spPr>
        <p:txBody>
          <a:bodyPr>
            <a:noAutofit/>
          </a:bodyPr>
          <a:lstStyle/>
          <a:p>
            <a:r>
              <a:rPr lang="en-US" sz="4000" dirty="0"/>
              <a:t>1.2 </a:t>
            </a:r>
            <a:r>
              <a:rPr lang="en-US" sz="4000" dirty="0" smtClean="0"/>
              <a:t>- Different Sectors </a:t>
            </a:r>
            <a:r>
              <a:rPr lang="en-US" sz="4000" dirty="0"/>
              <a:t>of </a:t>
            </a:r>
            <a:r>
              <a:rPr lang="en-US" sz="4000" dirty="0" smtClean="0"/>
              <a:t>Operation</a:t>
            </a:r>
            <a:endParaRPr lang="en-US" sz="4000" dirty="0"/>
          </a:p>
        </p:txBody>
      </p:sp>
      <p:graphicFrame>
        <p:nvGraphicFramePr>
          <p:cNvPr id="8" name="Table 7"/>
          <p:cNvGraphicFramePr>
            <a:graphicFrameLocks noGrp="1"/>
          </p:cNvGraphicFramePr>
          <p:nvPr>
            <p:extLst>
              <p:ext uri="{D42A27DB-BD31-4B8C-83A1-F6EECF244321}">
                <p14:modId xmlns:p14="http://schemas.microsoft.com/office/powerpoint/2010/main" val="2161255356"/>
              </p:ext>
            </p:extLst>
          </p:nvPr>
        </p:nvGraphicFramePr>
        <p:xfrm>
          <a:off x="7164288" y="1124744"/>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64809">
                <a:tc>
                  <a:txBody>
                    <a:bodyPr/>
                    <a:lstStyle/>
                    <a:p>
                      <a:pPr>
                        <a:spcAft>
                          <a:spcPts val="0"/>
                        </a:spcAft>
                      </a:pPr>
                      <a:endParaRPr lang="en-GB" sz="15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79807">
                <a:tc>
                  <a:txBody>
                    <a:bodyPr/>
                    <a:lstStyle/>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What happens to the profits from the Public Sector</a:t>
                      </a:r>
                    </a:p>
                    <a:p>
                      <a:pPr marL="177800" indent="-177800" algn="l">
                        <a:spcAft>
                          <a:spcPts val="600"/>
                        </a:spcAft>
                        <a:buFontTx/>
                        <a:buBlip>
                          <a:blip r:embed="rId3"/>
                        </a:buBlip>
                      </a:pPr>
                      <a:r>
                        <a:rPr lang="en-GB" sz="1530" baseline="0" dirty="0" smtClean="0">
                          <a:solidFill>
                            <a:schemeClr val="tx1"/>
                          </a:solidFill>
                          <a:effectLst/>
                          <a:latin typeface="Arial" pitchFamily="34" charset="0"/>
                          <a:ea typeface="Times New Roman"/>
                          <a:cs typeface="Arial" pitchFamily="34" charset="0"/>
                        </a:rPr>
                        <a:t>Why do certain Private Sector businesses pay less tax</a:t>
                      </a:r>
                    </a:p>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What happens if a government financially supports a private sector business.</a:t>
                      </a:r>
                    </a:p>
                    <a:p>
                      <a:pPr marL="177800" indent="-177800" algn="l">
                        <a:spcAft>
                          <a:spcPts val="600"/>
                        </a:spcAft>
                        <a:buFontTx/>
                        <a:buBlip>
                          <a:blip r:embed="rId3"/>
                        </a:buBlip>
                      </a:pPr>
                      <a:r>
                        <a:rPr lang="en-GB" sz="1530" baseline="0" dirty="0" smtClean="0">
                          <a:solidFill>
                            <a:schemeClr val="tx1"/>
                          </a:solidFill>
                          <a:effectLst/>
                          <a:latin typeface="Arial" pitchFamily="34" charset="0"/>
                          <a:ea typeface="Times New Roman"/>
                          <a:cs typeface="Arial" pitchFamily="34" charset="0"/>
                        </a:rPr>
                        <a:t>Why is it a big government concern when a Private Business goes bust.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50904" y="1196752"/>
            <a:ext cx="1461868" cy="339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022004"/>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251520" y="1052736"/>
            <a:ext cx="6805068" cy="4320480"/>
          </a:xfrm>
          <a:prstGeom prst="rect">
            <a:avLst/>
          </a:prstGeom>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266700" indent="-266700">
              <a:buClr>
                <a:srgbClr val="00B050"/>
              </a:buClr>
            </a:pPr>
            <a:r>
              <a:rPr lang="en-GB" sz="2120" b="1" dirty="0" smtClean="0"/>
              <a:t>Mixed Economy changes </a:t>
            </a:r>
            <a:r>
              <a:rPr lang="en-GB" sz="2120" dirty="0" smtClean="0"/>
              <a:t>– In recent years, many Governments have changed the boundary between Public and Private by selling some Public Sector businesses to the Private sector. This is called Privatisation. In many European and Asian countries services such as Water, Electricity and Public Transport have been sold off.</a:t>
            </a:r>
          </a:p>
          <a:p>
            <a:pPr marL="266700" indent="-266700">
              <a:buClr>
                <a:srgbClr val="00B050"/>
              </a:buClr>
            </a:pPr>
            <a:r>
              <a:rPr lang="en-GB" sz="2120" b="1" dirty="0" smtClean="0"/>
              <a:t>Why</a:t>
            </a:r>
            <a:r>
              <a:rPr lang="en-GB" sz="2120" dirty="0" smtClean="0"/>
              <a:t> – It is often argued that the Private Sector businesses are more cost effective at running these services. This may be because they are profit goaled and therefor cost effective. They also invest more money that the government can afford. Also competition can drive down prices.</a:t>
            </a:r>
          </a:p>
          <a:p>
            <a:pPr marL="266700" indent="-266700">
              <a:buClr>
                <a:srgbClr val="00B050"/>
              </a:buClr>
            </a:pPr>
            <a:r>
              <a:rPr lang="en-GB" sz="2120" dirty="0" smtClean="0"/>
              <a:t>The downside is that Private Sectors can cut the number of workers to be more profitable and are less likely to focus on social obligations like the environment or safety laws.</a:t>
            </a:r>
            <a:endParaRPr lang="en-GB" sz="2120" dirty="0"/>
          </a:p>
        </p:txBody>
      </p:sp>
      <p:sp>
        <p:nvSpPr>
          <p:cNvPr id="8" name="Title 2"/>
          <p:cNvSpPr>
            <a:spLocks noGrp="1"/>
          </p:cNvSpPr>
          <p:nvPr>
            <p:ph type="title"/>
          </p:nvPr>
        </p:nvSpPr>
        <p:spPr>
          <a:xfrm>
            <a:off x="70266" y="72008"/>
            <a:ext cx="8859452" cy="548680"/>
          </a:xfrm>
        </p:spPr>
        <p:txBody>
          <a:bodyPr>
            <a:noAutofit/>
          </a:bodyPr>
          <a:lstStyle/>
          <a:p>
            <a:r>
              <a:rPr lang="en-US" sz="4000" dirty="0"/>
              <a:t>1.2 </a:t>
            </a:r>
            <a:r>
              <a:rPr lang="en-US" sz="4000" dirty="0" smtClean="0"/>
              <a:t>- Different Sectors </a:t>
            </a:r>
            <a:r>
              <a:rPr lang="en-US" sz="4000" dirty="0"/>
              <a:t>of </a:t>
            </a:r>
            <a:r>
              <a:rPr lang="en-US" sz="4000" dirty="0" smtClean="0"/>
              <a:t>Operation</a:t>
            </a:r>
            <a:endParaRPr lang="en-US" sz="4000" dirty="0"/>
          </a:p>
        </p:txBody>
      </p:sp>
      <p:graphicFrame>
        <p:nvGraphicFramePr>
          <p:cNvPr id="10" name="Table 9"/>
          <p:cNvGraphicFramePr>
            <a:graphicFrameLocks noGrp="1"/>
          </p:cNvGraphicFramePr>
          <p:nvPr>
            <p:extLst>
              <p:ext uri="{D42A27DB-BD31-4B8C-83A1-F6EECF244321}">
                <p14:modId xmlns:p14="http://schemas.microsoft.com/office/powerpoint/2010/main" val="2161255356"/>
              </p:ext>
            </p:extLst>
          </p:nvPr>
        </p:nvGraphicFramePr>
        <p:xfrm>
          <a:off x="7164288" y="1124744"/>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64809">
                <a:tc>
                  <a:txBody>
                    <a:bodyPr/>
                    <a:lstStyle/>
                    <a:p>
                      <a:pPr>
                        <a:spcAft>
                          <a:spcPts val="0"/>
                        </a:spcAft>
                      </a:pPr>
                      <a:endParaRPr lang="en-GB" sz="15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79807">
                <a:tc>
                  <a:txBody>
                    <a:bodyPr/>
                    <a:lstStyle/>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What happens to the profits from the Public Sector</a:t>
                      </a:r>
                    </a:p>
                    <a:p>
                      <a:pPr marL="177800" indent="-177800" algn="l">
                        <a:spcAft>
                          <a:spcPts val="600"/>
                        </a:spcAft>
                        <a:buFontTx/>
                        <a:buBlip>
                          <a:blip r:embed="rId3"/>
                        </a:buBlip>
                      </a:pPr>
                      <a:r>
                        <a:rPr lang="en-GB" sz="1530" baseline="0" dirty="0" smtClean="0">
                          <a:solidFill>
                            <a:schemeClr val="tx1"/>
                          </a:solidFill>
                          <a:effectLst/>
                          <a:latin typeface="Arial" pitchFamily="34" charset="0"/>
                          <a:ea typeface="Times New Roman"/>
                          <a:cs typeface="Arial" pitchFamily="34" charset="0"/>
                        </a:rPr>
                        <a:t>Why do certain Private Sector businesses pay less tax</a:t>
                      </a:r>
                    </a:p>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What happens if a government financially supports a private sector business.</a:t>
                      </a:r>
                    </a:p>
                    <a:p>
                      <a:pPr marL="177800" indent="-177800" algn="l">
                        <a:spcAft>
                          <a:spcPts val="600"/>
                        </a:spcAft>
                        <a:buFontTx/>
                        <a:buBlip>
                          <a:blip r:embed="rId3"/>
                        </a:buBlip>
                      </a:pPr>
                      <a:r>
                        <a:rPr lang="en-GB" sz="1530" baseline="0" dirty="0" smtClean="0">
                          <a:solidFill>
                            <a:schemeClr val="tx1"/>
                          </a:solidFill>
                          <a:effectLst/>
                          <a:latin typeface="Arial" pitchFamily="34" charset="0"/>
                          <a:ea typeface="Times New Roman"/>
                          <a:cs typeface="Arial" pitchFamily="34" charset="0"/>
                        </a:rPr>
                        <a:t>Why is it a big government concern when a Private Business goes bust.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50904" y="1196752"/>
            <a:ext cx="1461868" cy="339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965777"/>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251520" y="1052736"/>
            <a:ext cx="6805068" cy="4320480"/>
          </a:xfrm>
          <a:prstGeom prst="rect">
            <a:avLst/>
          </a:prstGeom>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266700" indent="-266700">
              <a:buClr>
                <a:srgbClr val="00B050"/>
              </a:buClr>
            </a:pPr>
            <a:r>
              <a:rPr lang="en-GB" sz="2000" b="1" dirty="0" smtClean="0"/>
              <a:t>Activity – </a:t>
            </a:r>
            <a:r>
              <a:rPr lang="en-GB" sz="2000" dirty="0" smtClean="0"/>
              <a:t>Your government is considering Privatising the Postal Services. You decide to write to the minister in charge explaining your views on this and stating your opinion.  Your letter should contain the following points:</a:t>
            </a:r>
          </a:p>
          <a:p>
            <a:pPr marL="457200" indent="-171450">
              <a:buClr>
                <a:srgbClr val="00B050"/>
              </a:buClr>
              <a:buFont typeface="Arial" panose="020B0604020202020204" pitchFamily="34" charset="0"/>
              <a:buChar char="•"/>
            </a:pPr>
            <a:r>
              <a:rPr lang="en-GB" sz="2000" dirty="0" smtClean="0"/>
              <a:t>An explanation of the difference between private and public sector businesses</a:t>
            </a:r>
          </a:p>
          <a:p>
            <a:pPr marL="457200" indent="-171450">
              <a:buClr>
                <a:srgbClr val="00B050"/>
              </a:buClr>
              <a:buFont typeface="Arial" panose="020B0604020202020204" pitchFamily="34" charset="0"/>
              <a:buChar char="•"/>
            </a:pPr>
            <a:r>
              <a:rPr lang="en-GB" sz="2000" dirty="0" smtClean="0"/>
              <a:t>The possible benefits of the postal service being in the private sector</a:t>
            </a:r>
          </a:p>
          <a:p>
            <a:pPr marL="457200" indent="-171450">
              <a:buClr>
                <a:srgbClr val="00B050"/>
              </a:buClr>
              <a:buFont typeface="Arial" panose="020B0604020202020204" pitchFamily="34" charset="0"/>
              <a:buChar char="•"/>
            </a:pPr>
            <a:r>
              <a:rPr lang="en-GB" sz="2000" dirty="0" smtClean="0"/>
              <a:t>The possible disadvantages of the postal service being in the private sector</a:t>
            </a:r>
          </a:p>
          <a:p>
            <a:pPr marL="457200" indent="-171450">
              <a:buClr>
                <a:srgbClr val="00B050"/>
              </a:buClr>
              <a:buFont typeface="Arial" panose="020B0604020202020204" pitchFamily="34" charset="0"/>
              <a:buChar char="•"/>
            </a:pPr>
            <a:r>
              <a:rPr lang="en-GB" sz="2000" dirty="0" smtClean="0"/>
              <a:t>Your recommendation to the minister on whether to keep the postal service in the public sector or not.</a:t>
            </a:r>
          </a:p>
          <a:p>
            <a:pPr marL="266700" indent="-266700">
              <a:buClr>
                <a:srgbClr val="00B050"/>
              </a:buClr>
            </a:pPr>
            <a:r>
              <a:rPr lang="en-GB" sz="2000" b="1" dirty="0" smtClean="0">
                <a:solidFill>
                  <a:srgbClr val="FF0000"/>
                </a:solidFill>
              </a:rPr>
              <a:t>Homework</a:t>
            </a:r>
            <a:r>
              <a:rPr lang="en-GB" sz="2000" dirty="0" smtClean="0">
                <a:solidFill>
                  <a:srgbClr val="FF0000"/>
                </a:solidFill>
              </a:rPr>
              <a:t> – What if it was the other way around,  what if the government took ownership of the mobile phone network and market, what impact would this have. Write the same letter from this point of view.</a:t>
            </a:r>
            <a:endParaRPr lang="en-GB" sz="200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4000" dirty="0"/>
              <a:t>1.2 </a:t>
            </a:r>
            <a:r>
              <a:rPr lang="en-US" sz="4000" dirty="0" smtClean="0"/>
              <a:t>- Different Sectors </a:t>
            </a:r>
            <a:r>
              <a:rPr lang="en-US" sz="4000" dirty="0"/>
              <a:t>of </a:t>
            </a:r>
            <a:r>
              <a:rPr lang="en-US" sz="4000" dirty="0" smtClean="0"/>
              <a:t>Operation</a:t>
            </a:r>
            <a:endParaRPr lang="en-US" sz="4000" dirty="0"/>
          </a:p>
        </p:txBody>
      </p:sp>
      <p:graphicFrame>
        <p:nvGraphicFramePr>
          <p:cNvPr id="10" name="Table 9"/>
          <p:cNvGraphicFramePr>
            <a:graphicFrameLocks noGrp="1"/>
          </p:cNvGraphicFramePr>
          <p:nvPr>
            <p:extLst>
              <p:ext uri="{D42A27DB-BD31-4B8C-83A1-F6EECF244321}">
                <p14:modId xmlns:p14="http://schemas.microsoft.com/office/powerpoint/2010/main" val="2161255356"/>
              </p:ext>
            </p:extLst>
          </p:nvPr>
        </p:nvGraphicFramePr>
        <p:xfrm>
          <a:off x="7164288" y="1124744"/>
          <a:ext cx="1656184" cy="5544616"/>
        </p:xfrm>
        <a:graphic>
          <a:graphicData uri="http://schemas.openxmlformats.org/drawingml/2006/table">
            <a:tbl>
              <a:tblPr firstRow="1" firstCol="1" lastRow="1" lastCol="1" bandRow="1" bandCol="1">
                <a:tableStyleId>{2D5ABB26-0587-4C30-8999-92F81FD0307C}</a:tableStyleId>
              </a:tblPr>
              <a:tblGrid>
                <a:gridCol w="1656184"/>
              </a:tblGrid>
              <a:tr h="464809">
                <a:tc>
                  <a:txBody>
                    <a:bodyPr/>
                    <a:lstStyle/>
                    <a:p>
                      <a:pPr>
                        <a:spcAft>
                          <a:spcPts val="0"/>
                        </a:spcAft>
                      </a:pPr>
                      <a:endParaRPr lang="en-GB" sz="15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79807">
                <a:tc>
                  <a:txBody>
                    <a:bodyPr/>
                    <a:lstStyle/>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What happens to the profits from the Public Sector</a:t>
                      </a:r>
                    </a:p>
                    <a:p>
                      <a:pPr marL="177800" indent="-177800" algn="l">
                        <a:spcAft>
                          <a:spcPts val="600"/>
                        </a:spcAft>
                        <a:buFontTx/>
                        <a:buBlip>
                          <a:blip r:embed="rId3"/>
                        </a:buBlip>
                      </a:pPr>
                      <a:r>
                        <a:rPr lang="en-GB" sz="1530" baseline="0" dirty="0" smtClean="0">
                          <a:solidFill>
                            <a:schemeClr val="tx1"/>
                          </a:solidFill>
                          <a:effectLst/>
                          <a:latin typeface="Arial" pitchFamily="34" charset="0"/>
                          <a:ea typeface="Times New Roman"/>
                          <a:cs typeface="Arial" pitchFamily="34" charset="0"/>
                        </a:rPr>
                        <a:t>Why do certain Private Sector businesses pay less tax</a:t>
                      </a:r>
                    </a:p>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What happens if a government financially supports a private sector business.</a:t>
                      </a:r>
                    </a:p>
                    <a:p>
                      <a:pPr marL="177800" indent="-177800" algn="l">
                        <a:spcAft>
                          <a:spcPts val="600"/>
                        </a:spcAft>
                        <a:buFontTx/>
                        <a:buBlip>
                          <a:blip r:embed="rId3"/>
                        </a:buBlip>
                      </a:pPr>
                      <a:r>
                        <a:rPr lang="en-GB" sz="1530" baseline="0" dirty="0" smtClean="0">
                          <a:solidFill>
                            <a:schemeClr val="tx1"/>
                          </a:solidFill>
                          <a:effectLst/>
                          <a:latin typeface="Arial" pitchFamily="34" charset="0"/>
                          <a:ea typeface="Times New Roman"/>
                          <a:cs typeface="Arial" pitchFamily="34" charset="0"/>
                        </a:rPr>
                        <a:t>Why is it a big government concern when a Private Business goes bust.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50904" y="1196752"/>
            <a:ext cx="1461868" cy="339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4670297"/>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323528" y="1628800"/>
            <a:ext cx="6264696" cy="4320480"/>
          </a:xfrm>
          <a:prstGeom prst="rect">
            <a:avLst/>
          </a:prstGeom>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266700" indent="-266700">
              <a:buClr>
                <a:srgbClr val="00B050"/>
              </a:buClr>
            </a:pPr>
            <a:endParaRPr lang="en-GB" sz="1800" dirty="0"/>
          </a:p>
        </p:txBody>
      </p:sp>
      <p:grpSp>
        <p:nvGrpSpPr>
          <p:cNvPr id="9" name="Group 8"/>
          <p:cNvGrpSpPr/>
          <p:nvPr/>
        </p:nvGrpSpPr>
        <p:grpSpPr>
          <a:xfrm>
            <a:off x="323527" y="1196752"/>
            <a:ext cx="8503485" cy="5264136"/>
            <a:chOff x="247864" y="1555535"/>
            <a:chExt cx="8701259" cy="5356055"/>
          </a:xfrm>
        </p:grpSpPr>
        <p:sp>
          <p:nvSpPr>
            <p:cNvPr id="10" name="Content Placeholder 2"/>
            <p:cNvSpPr txBox="1">
              <a:spLocks/>
            </p:cNvSpPr>
            <p:nvPr/>
          </p:nvSpPr>
          <p:spPr>
            <a:xfrm>
              <a:off x="323528" y="1628800"/>
              <a:ext cx="6264696" cy="4320480"/>
            </a:xfrm>
            <a:prstGeom prst="rect">
              <a:avLst/>
            </a:prstGeom>
          </p:spPr>
          <p:txBody>
            <a:bodyPr vert="horz">
              <a:noAutofit/>
            </a:bodyPr>
            <a:lst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266700" indent="-266700">
                <a:buClr>
                  <a:srgbClr val="00B050"/>
                </a:buClr>
              </a:pPr>
              <a:endParaRPr lang="en-GB" sz="1800" dirty="0"/>
            </a:p>
          </p:txBody>
        </p:sp>
        <p:sp>
          <p:nvSpPr>
            <p:cNvPr id="14" name="TextBox 13"/>
            <p:cNvSpPr txBox="1"/>
            <p:nvPr/>
          </p:nvSpPr>
          <p:spPr>
            <a:xfrm>
              <a:off x="247865" y="2846540"/>
              <a:ext cx="2957604" cy="134654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sz="2000" b="1" dirty="0" smtClean="0"/>
                <a:t>Primary</a:t>
              </a:r>
              <a:r>
                <a:rPr lang="en-GB" sz="2000" dirty="0" smtClean="0"/>
                <a:t> – e.g. Fishing, Farming,  Mining or Drilling for Raw Materials</a:t>
              </a:r>
              <a:endParaRPr lang="en-GB" sz="2000" dirty="0"/>
            </a:p>
          </p:txBody>
        </p:sp>
        <p:sp>
          <p:nvSpPr>
            <p:cNvPr id="15" name="TextBox 14"/>
            <p:cNvSpPr txBox="1"/>
            <p:nvPr/>
          </p:nvSpPr>
          <p:spPr>
            <a:xfrm>
              <a:off x="2974127" y="1555535"/>
              <a:ext cx="3458349" cy="103339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sz="2000" b="1" dirty="0" smtClean="0"/>
                <a:t>Secondary</a:t>
              </a:r>
              <a:r>
                <a:rPr lang="en-GB" sz="2000" dirty="0" smtClean="0"/>
                <a:t> – e.g. Processing, Manufacturing, Steel, Iron, Production Lines</a:t>
              </a:r>
              <a:endParaRPr lang="en-GB" sz="2000" dirty="0"/>
            </a:p>
          </p:txBody>
        </p:sp>
        <p:sp>
          <p:nvSpPr>
            <p:cNvPr id="16" name="TextBox 15"/>
            <p:cNvSpPr txBox="1"/>
            <p:nvPr/>
          </p:nvSpPr>
          <p:spPr>
            <a:xfrm>
              <a:off x="6068803" y="2581250"/>
              <a:ext cx="2880320" cy="103339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sz="2000" b="1" dirty="0" smtClean="0"/>
                <a:t>Tertiary</a:t>
              </a:r>
              <a:r>
                <a:rPr lang="en-GB" sz="2000" dirty="0" smtClean="0"/>
                <a:t>– e.g. Nanking, Retailing, Online, Sales, Support.</a:t>
              </a:r>
              <a:endParaRPr lang="en-GB" sz="2000" dirty="0"/>
            </a:p>
          </p:txBody>
        </p:sp>
        <p:sp>
          <p:nvSpPr>
            <p:cNvPr id="17" name="TextBox 16"/>
            <p:cNvSpPr txBox="1"/>
            <p:nvPr/>
          </p:nvSpPr>
          <p:spPr>
            <a:xfrm>
              <a:off x="4618475" y="5878192"/>
              <a:ext cx="4323956" cy="103339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sz="2000" b="1" dirty="0" smtClean="0"/>
                <a:t>Public Sector </a:t>
              </a:r>
              <a:r>
                <a:rPr lang="en-GB" sz="2000" dirty="0" smtClean="0"/>
                <a:t>– Owned by the Government or State e.g. Defence, Councils, Most Education</a:t>
              </a:r>
              <a:endParaRPr lang="en-GB" sz="2000" dirty="0"/>
            </a:p>
          </p:txBody>
        </p:sp>
        <p:sp>
          <p:nvSpPr>
            <p:cNvPr id="18" name="TextBox 17"/>
            <p:cNvSpPr txBox="1"/>
            <p:nvPr/>
          </p:nvSpPr>
          <p:spPr>
            <a:xfrm>
              <a:off x="247864" y="5870509"/>
              <a:ext cx="3721427" cy="1033398"/>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GB" sz="2000" b="1" dirty="0" smtClean="0"/>
                <a:t>Private Sector </a:t>
              </a:r>
              <a:r>
                <a:rPr lang="en-GB" sz="2000" dirty="0" smtClean="0"/>
                <a:t>– Owned by Private individual, PLC, Share Owned, Independent Traders.</a:t>
              </a:r>
              <a:endParaRPr lang="en-GB" sz="2000" dirty="0"/>
            </a:p>
          </p:txBody>
        </p:sp>
        <p:cxnSp>
          <p:nvCxnSpPr>
            <p:cNvPr id="19" name="Straight Connector 18"/>
            <p:cNvCxnSpPr>
              <a:stCxn id="25" idx="2"/>
              <a:endCxn id="26" idx="0"/>
            </p:cNvCxnSpPr>
            <p:nvPr/>
          </p:nvCxnSpPr>
          <p:spPr>
            <a:xfrm>
              <a:off x="4716287" y="4077271"/>
              <a:ext cx="0" cy="606601"/>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5" idx="2"/>
              <a:endCxn id="25" idx="0"/>
            </p:cNvCxnSpPr>
            <p:nvPr/>
          </p:nvCxnSpPr>
          <p:spPr>
            <a:xfrm>
              <a:off x="4703302" y="2588933"/>
              <a:ext cx="12985" cy="1018612"/>
            </a:xfrm>
            <a:prstGeom prst="line">
              <a:avLst/>
            </a:prstGeom>
            <a:ln w="57150"/>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Connector 20"/>
            <p:cNvCxnSpPr>
              <a:endCxn id="25" idx="3"/>
            </p:cNvCxnSpPr>
            <p:nvPr/>
          </p:nvCxnSpPr>
          <p:spPr>
            <a:xfrm flipH="1">
              <a:off x="6156447" y="3494437"/>
              <a:ext cx="572476" cy="347972"/>
            </a:xfrm>
            <a:prstGeom prst="line">
              <a:avLst/>
            </a:prstGeom>
            <a:ln w="57150"/>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2" name="Straight Connector 21"/>
            <p:cNvCxnSpPr>
              <a:endCxn id="25" idx="1"/>
            </p:cNvCxnSpPr>
            <p:nvPr/>
          </p:nvCxnSpPr>
          <p:spPr>
            <a:xfrm>
              <a:off x="2753079" y="3494437"/>
              <a:ext cx="523049" cy="347972"/>
            </a:xfrm>
            <a:prstGeom prst="line">
              <a:avLst/>
            </a:prstGeom>
            <a:ln w="57150"/>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26" idx="1"/>
              <a:endCxn id="18" idx="0"/>
            </p:cNvCxnSpPr>
            <p:nvPr/>
          </p:nvCxnSpPr>
          <p:spPr>
            <a:xfrm flipH="1">
              <a:off x="2108578" y="4914706"/>
              <a:ext cx="1167550" cy="955803"/>
            </a:xfrm>
            <a:prstGeom prst="line">
              <a:avLst/>
            </a:prstGeom>
            <a:ln w="57150"/>
            <a:effectLst>
              <a:outerShdw blurRad="50800" dist="38100" dir="2700000" algn="tl"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cxnSp>
          <p:nvCxnSpPr>
            <p:cNvPr id="24" name="Straight Connector 23"/>
            <p:cNvCxnSpPr>
              <a:stCxn id="26" idx="3"/>
              <a:endCxn id="17" idx="0"/>
            </p:cNvCxnSpPr>
            <p:nvPr/>
          </p:nvCxnSpPr>
          <p:spPr>
            <a:xfrm>
              <a:off x="6156447" y="4914705"/>
              <a:ext cx="624006" cy="963487"/>
            </a:xfrm>
            <a:prstGeom prst="line">
              <a:avLst/>
            </a:prstGeom>
            <a:ln w="57150"/>
            <a:effectLst>
              <a:outerShdw blurRad="50800" dist="38100" dir="2700000" algn="tl"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cxnSp>
        <p:sp>
          <p:nvSpPr>
            <p:cNvPr id="25" name="TextBox 24"/>
            <p:cNvSpPr txBox="1"/>
            <p:nvPr/>
          </p:nvSpPr>
          <p:spPr>
            <a:xfrm>
              <a:off x="3276127" y="3607545"/>
              <a:ext cx="2880320" cy="469726"/>
            </a:xfrm>
            <a:prstGeom prst="rect">
              <a:avLst/>
            </a:prstGeom>
            <a:ln w="57150"/>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2400" dirty="0">
                  <a:solidFill>
                    <a:schemeClr val="tx1"/>
                  </a:solidFill>
                  <a:latin typeface="Arial" charset="0"/>
                </a:rPr>
                <a:t>By Activity</a:t>
              </a:r>
            </a:p>
          </p:txBody>
        </p:sp>
        <p:sp>
          <p:nvSpPr>
            <p:cNvPr id="26" name="TextBox 25"/>
            <p:cNvSpPr txBox="1"/>
            <p:nvPr/>
          </p:nvSpPr>
          <p:spPr>
            <a:xfrm>
              <a:off x="3276127" y="4683873"/>
              <a:ext cx="2880320" cy="461665"/>
            </a:xfrm>
            <a:prstGeom prst="rect">
              <a:avLst/>
            </a:prstGeom>
            <a:noFill/>
            <a:ln w="57150">
              <a:solidFill>
                <a:schemeClr val="tx1"/>
              </a:solidFill>
            </a:ln>
            <a:effectLst>
              <a:outerShdw blurRad="50800" dist="38100" dir="2700000" algn="tl" rotWithShape="0">
                <a:prstClr val="black">
                  <a:alpha val="40000"/>
                </a:prstClr>
              </a:outerShdw>
            </a:effectLst>
          </p:spPr>
          <p:txBody>
            <a:bodyPr wrap="square" rtlCol="0">
              <a:spAutoFit/>
            </a:bodyPr>
            <a:lstStyle/>
            <a:p>
              <a:pPr algn="ctr"/>
              <a:r>
                <a:rPr lang="en-GB" sz="2400" dirty="0" smtClean="0"/>
                <a:t>By Ownership</a:t>
              </a:r>
              <a:endParaRPr lang="en-GB" sz="2400" dirty="0"/>
            </a:p>
          </p:txBody>
        </p:sp>
      </p:grpSp>
      <p:sp>
        <p:nvSpPr>
          <p:cNvPr id="27" name="Title 2"/>
          <p:cNvSpPr>
            <a:spLocks noGrp="1"/>
          </p:cNvSpPr>
          <p:nvPr>
            <p:ph type="title"/>
          </p:nvPr>
        </p:nvSpPr>
        <p:spPr>
          <a:xfrm>
            <a:off x="70266" y="72008"/>
            <a:ext cx="8859452" cy="548680"/>
          </a:xfrm>
        </p:spPr>
        <p:txBody>
          <a:bodyPr>
            <a:noAutofit/>
          </a:bodyPr>
          <a:lstStyle/>
          <a:p>
            <a:r>
              <a:rPr lang="en-US" sz="3600" dirty="0"/>
              <a:t>1.2 </a:t>
            </a:r>
            <a:r>
              <a:rPr lang="en-US" sz="3600" dirty="0" smtClean="0"/>
              <a:t>- Different Sectors </a:t>
            </a:r>
            <a:r>
              <a:rPr lang="en-US" sz="3600" dirty="0"/>
              <a:t>of </a:t>
            </a:r>
            <a:r>
              <a:rPr lang="en-US" sz="3600" dirty="0" smtClean="0"/>
              <a:t>Operation - Revision</a:t>
            </a:r>
            <a:endParaRPr lang="en-US" sz="3600" dirty="0"/>
          </a:p>
        </p:txBody>
      </p:sp>
    </p:spTree>
    <p:extLst>
      <p:ext uri="{BB962C8B-B14F-4D97-AF65-F5344CB8AC3E}">
        <p14:creationId xmlns:p14="http://schemas.microsoft.com/office/powerpoint/2010/main" val="946364605"/>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hlinkClick r:id="rId3" action="ppaction://hlinkfile"/>
          </p:cNvPr>
          <p:cNvSpPr txBox="1"/>
          <p:nvPr/>
        </p:nvSpPr>
        <p:spPr>
          <a:xfrm>
            <a:off x="8316416" y="5949280"/>
            <a:ext cx="504056" cy="615553"/>
          </a:xfrm>
          <a:prstGeom prst="rect">
            <a:avLst/>
          </a:prstGeom>
          <a:noFill/>
        </p:spPr>
        <p:txBody>
          <a:bodyPr wrap="square" lIns="0" tIns="0" rIns="0" bIns="0" rtlCol="0">
            <a:spAutoFit/>
          </a:bodyPr>
          <a:lstStyle/>
          <a:p>
            <a:pPr algn="ctr"/>
            <a:r>
              <a:rPr lang="en-GB" sz="4000" b="1" dirty="0" smtClean="0">
                <a:solidFill>
                  <a:srgbClr val="FF0000"/>
                </a:solidFill>
              </a:rPr>
              <a:t>?</a:t>
            </a:r>
            <a:endParaRPr lang="en-GB" sz="2400" b="1"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600" dirty="0"/>
              <a:t>1.2 </a:t>
            </a:r>
            <a:r>
              <a:rPr lang="en-US" sz="3600" dirty="0" smtClean="0"/>
              <a:t>- Different Sectors </a:t>
            </a:r>
            <a:r>
              <a:rPr lang="en-US" sz="3600" dirty="0"/>
              <a:t>of </a:t>
            </a:r>
            <a:r>
              <a:rPr lang="en-US" sz="3600" dirty="0" smtClean="0"/>
              <a:t>Operation - Revision</a:t>
            </a:r>
            <a:endParaRPr lang="en-US" sz="3600" dirty="0"/>
          </a:p>
        </p:txBody>
      </p:sp>
      <p:sp>
        <p:nvSpPr>
          <p:cNvPr id="3" name="Rectangle 2"/>
          <p:cNvSpPr/>
          <p:nvPr/>
        </p:nvSpPr>
        <p:spPr>
          <a:xfrm>
            <a:off x="251520" y="1092800"/>
            <a:ext cx="8568952" cy="5755422"/>
          </a:xfrm>
          <a:prstGeom prst="rect">
            <a:avLst/>
          </a:prstGeom>
        </p:spPr>
        <p:txBody>
          <a:bodyPr wrap="square">
            <a:spAutoFit/>
          </a:bodyPr>
          <a:lstStyle/>
          <a:p>
            <a:pPr marL="566928" indent="-457200">
              <a:buFont typeface="+mj-lt"/>
              <a:buAutoNum type="arabicPeriod"/>
            </a:pPr>
            <a:r>
              <a:rPr lang="en-GB" sz="2300" dirty="0">
                <a:latin typeface="Arial" panose="020B0604020202020204" pitchFamily="34" charset="0"/>
                <a:cs typeface="Arial" panose="020B0604020202020204" pitchFamily="34" charset="0"/>
              </a:rPr>
              <a:t>Explain the differences between Primary, Secondary and Tertiary sectors of industry. [6]</a:t>
            </a:r>
          </a:p>
          <a:p>
            <a:pPr marL="566928" indent="-457200">
              <a:buFont typeface="+mj-lt"/>
              <a:buAutoNum type="arabicPeriod"/>
            </a:pPr>
            <a:r>
              <a:rPr lang="en-GB" sz="2300" dirty="0">
                <a:latin typeface="Arial" panose="020B0604020202020204" pitchFamily="34" charset="0"/>
                <a:cs typeface="Arial" panose="020B0604020202020204" pitchFamily="34" charset="0"/>
              </a:rPr>
              <a:t>Which sector of Business Activity is often the most important in the </a:t>
            </a:r>
            <a:r>
              <a:rPr lang="en-GB" sz="2300" i="1" dirty="0">
                <a:latin typeface="Arial" panose="020B0604020202020204" pitchFamily="34" charset="0"/>
                <a:cs typeface="Arial" panose="020B0604020202020204" pitchFamily="34" charset="0"/>
              </a:rPr>
              <a:t>most developed economies?</a:t>
            </a:r>
            <a:r>
              <a:rPr lang="en-GB" sz="2300" dirty="0">
                <a:latin typeface="Arial" panose="020B0604020202020204" pitchFamily="34" charset="0"/>
                <a:cs typeface="Arial" panose="020B0604020202020204" pitchFamily="34" charset="0"/>
              </a:rPr>
              <a:t> Explain one reason for this [3]</a:t>
            </a:r>
          </a:p>
          <a:p>
            <a:pPr marL="566928" indent="-457200" fontAlgn="auto">
              <a:spcBef>
                <a:spcPts val="0"/>
              </a:spcBef>
              <a:spcAft>
                <a:spcPts val="0"/>
              </a:spcAft>
              <a:buFont typeface="+mj-lt"/>
              <a:buAutoNum type="arabicPeriod"/>
              <a:defRPr/>
            </a:pPr>
            <a:r>
              <a:rPr lang="en-GB" sz="2300" dirty="0">
                <a:latin typeface="Arial" panose="020B0604020202020204" pitchFamily="34" charset="0"/>
                <a:cs typeface="Arial" panose="020B0604020202020204" pitchFamily="34" charset="0"/>
              </a:rPr>
              <a:t>Which sector of Business Activity is often the most important in the </a:t>
            </a:r>
            <a:r>
              <a:rPr lang="en-GB" sz="2300" i="1" dirty="0">
                <a:latin typeface="Arial" panose="020B0604020202020204" pitchFamily="34" charset="0"/>
                <a:cs typeface="Arial" panose="020B0604020202020204" pitchFamily="34" charset="0"/>
              </a:rPr>
              <a:t>least developed economies?</a:t>
            </a:r>
            <a:r>
              <a:rPr lang="en-GB" sz="2300" dirty="0">
                <a:latin typeface="Arial" panose="020B0604020202020204" pitchFamily="34" charset="0"/>
                <a:cs typeface="Arial" panose="020B0604020202020204" pitchFamily="34" charset="0"/>
              </a:rPr>
              <a:t> Explain one reason for this [3]</a:t>
            </a:r>
          </a:p>
          <a:p>
            <a:pPr marL="566928" indent="-457200">
              <a:buFont typeface="+mj-lt"/>
              <a:buAutoNum type="arabicPeriod"/>
            </a:pPr>
            <a:r>
              <a:rPr lang="en-GB" sz="2300" dirty="0">
                <a:latin typeface="Arial" panose="020B0604020202020204" pitchFamily="34" charset="0"/>
                <a:cs typeface="Arial" panose="020B0604020202020204" pitchFamily="34" charset="0"/>
              </a:rPr>
              <a:t>Identify ad explain </a:t>
            </a:r>
            <a:r>
              <a:rPr lang="en-GB" sz="2300" b="1" dirty="0">
                <a:latin typeface="Arial" panose="020B0604020202020204" pitchFamily="34" charset="0"/>
                <a:cs typeface="Arial" panose="020B0604020202020204" pitchFamily="34" charset="0"/>
              </a:rPr>
              <a:t>one</a:t>
            </a:r>
            <a:r>
              <a:rPr lang="en-GB" sz="2300" dirty="0">
                <a:latin typeface="Arial" panose="020B0604020202020204" pitchFamily="34" charset="0"/>
                <a:cs typeface="Arial" panose="020B0604020202020204" pitchFamily="34" charset="0"/>
              </a:rPr>
              <a:t> reason why the secondary sector of business activity might become less important to a country’s economy over time? [3]</a:t>
            </a:r>
          </a:p>
          <a:p>
            <a:pPr marL="566928" indent="-457200">
              <a:buFont typeface="+mj-lt"/>
              <a:buAutoNum type="arabicPeriod"/>
            </a:pPr>
            <a:r>
              <a:rPr lang="en-GB" sz="2300" dirty="0">
                <a:latin typeface="Arial" panose="020B0604020202020204" pitchFamily="34" charset="0"/>
                <a:cs typeface="Arial" panose="020B0604020202020204" pitchFamily="34" charset="0"/>
              </a:rPr>
              <a:t>Identify which sector of business activity the following businesses are in. Copy out the list and place P, S, or T alongside each one:</a:t>
            </a:r>
            <a:br>
              <a:rPr lang="en-GB" sz="2300" dirty="0">
                <a:latin typeface="Arial" panose="020B0604020202020204" pitchFamily="34" charset="0"/>
                <a:cs typeface="Arial" panose="020B0604020202020204" pitchFamily="34" charset="0"/>
              </a:rPr>
            </a:br>
            <a:r>
              <a:rPr lang="en-GB" sz="2300" dirty="0">
                <a:latin typeface="Arial" panose="020B0604020202020204" pitchFamily="34" charset="0"/>
                <a:cs typeface="Arial" panose="020B0604020202020204" pitchFamily="34" charset="0"/>
              </a:rPr>
              <a:t>Bus Operator, Bus Manufacturer, Forestry business, Oil-drilling business, Food Canning Business, Bank [6]</a:t>
            </a:r>
          </a:p>
        </p:txBody>
      </p:sp>
    </p:spTree>
    <p:extLst>
      <p:ext uri="{BB962C8B-B14F-4D97-AF65-F5344CB8AC3E}">
        <p14:creationId xmlns:p14="http://schemas.microsoft.com/office/powerpoint/2010/main" val="2142211420"/>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hlinkClick r:id="rId3" action="ppaction://hlinkfile"/>
          </p:cNvPr>
          <p:cNvSpPr txBox="1"/>
          <p:nvPr/>
        </p:nvSpPr>
        <p:spPr>
          <a:xfrm>
            <a:off x="8316416" y="5949280"/>
            <a:ext cx="504056" cy="615553"/>
          </a:xfrm>
          <a:prstGeom prst="rect">
            <a:avLst/>
          </a:prstGeom>
          <a:noFill/>
        </p:spPr>
        <p:txBody>
          <a:bodyPr wrap="square" lIns="0" tIns="0" rIns="0" bIns="0" rtlCol="0">
            <a:spAutoFit/>
          </a:bodyPr>
          <a:lstStyle/>
          <a:p>
            <a:pPr algn="ctr"/>
            <a:r>
              <a:rPr lang="en-GB" sz="4000" b="1" dirty="0" smtClean="0">
                <a:solidFill>
                  <a:srgbClr val="FF0000"/>
                </a:solidFill>
              </a:rPr>
              <a:t>?</a:t>
            </a:r>
            <a:endParaRPr lang="en-GB" sz="2400" b="1"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600" dirty="0"/>
              <a:t>1.2 </a:t>
            </a:r>
            <a:r>
              <a:rPr lang="en-US" sz="3600" dirty="0" smtClean="0"/>
              <a:t>- Different Sectors </a:t>
            </a:r>
            <a:r>
              <a:rPr lang="en-US" sz="3600" dirty="0"/>
              <a:t>of </a:t>
            </a:r>
            <a:r>
              <a:rPr lang="en-US" sz="3600" dirty="0" smtClean="0"/>
              <a:t>Operation - Revision</a:t>
            </a:r>
            <a:endParaRPr lang="en-US" sz="3600" dirty="0"/>
          </a:p>
        </p:txBody>
      </p:sp>
      <p:sp>
        <p:nvSpPr>
          <p:cNvPr id="3" name="Rectangle 2"/>
          <p:cNvSpPr/>
          <p:nvPr/>
        </p:nvSpPr>
        <p:spPr>
          <a:xfrm>
            <a:off x="251520" y="1081767"/>
            <a:ext cx="8568952" cy="4832092"/>
          </a:xfrm>
          <a:prstGeom prst="rect">
            <a:avLst/>
          </a:prstGeom>
        </p:spPr>
        <p:txBody>
          <a:bodyPr wrap="square">
            <a:spAutoFit/>
          </a:bodyPr>
          <a:lstStyle/>
          <a:p>
            <a:pPr marL="566928" indent="-457200">
              <a:buFont typeface="+mj-lt"/>
              <a:buAutoNum type="arabicPeriod" startAt="6"/>
            </a:pPr>
            <a:r>
              <a:rPr lang="en-GB" sz="2800" dirty="0">
                <a:latin typeface="Arial" panose="020B0604020202020204" pitchFamily="34" charset="0"/>
                <a:cs typeface="Arial" panose="020B0604020202020204" pitchFamily="34" charset="0"/>
              </a:rPr>
              <a:t>Make a list of </a:t>
            </a:r>
            <a:r>
              <a:rPr lang="en-GB" sz="2800" b="1" dirty="0">
                <a:latin typeface="Arial" panose="020B0604020202020204" pitchFamily="34" charset="0"/>
                <a:cs typeface="Arial" panose="020B0604020202020204" pitchFamily="34" charset="0"/>
              </a:rPr>
              <a:t>six</a:t>
            </a:r>
            <a:r>
              <a:rPr lang="en-GB" sz="2800" dirty="0">
                <a:latin typeface="Arial" panose="020B0604020202020204" pitchFamily="34" charset="0"/>
                <a:cs typeface="Arial" panose="020B0604020202020204" pitchFamily="34" charset="0"/>
              </a:rPr>
              <a:t> other businesses, two each from Primary, Secondary and Tertiary sectors of businesses. [6]</a:t>
            </a:r>
          </a:p>
          <a:p>
            <a:pPr marL="566928" indent="-457200">
              <a:buFont typeface="+mj-lt"/>
              <a:buAutoNum type="arabicPeriod" startAt="6"/>
            </a:pPr>
            <a:r>
              <a:rPr lang="en-GB" sz="2800" dirty="0">
                <a:latin typeface="Arial" panose="020B0604020202020204" pitchFamily="34" charset="0"/>
                <a:cs typeface="Arial" panose="020B0604020202020204" pitchFamily="34" charset="0"/>
              </a:rPr>
              <a:t>Explain what is meant by a </a:t>
            </a:r>
            <a:r>
              <a:rPr lang="en-GB" sz="2800" i="1" dirty="0">
                <a:latin typeface="Arial" panose="020B0604020202020204" pitchFamily="34" charset="0"/>
                <a:cs typeface="Arial" panose="020B0604020202020204" pitchFamily="34" charset="0"/>
              </a:rPr>
              <a:t>Mixed Economy</a:t>
            </a:r>
            <a:r>
              <a:rPr lang="en-GB" sz="2800" dirty="0">
                <a:latin typeface="Arial" panose="020B0604020202020204" pitchFamily="34" charset="0"/>
                <a:cs typeface="Arial" panose="020B0604020202020204" pitchFamily="34" charset="0"/>
              </a:rPr>
              <a:t>. [3]</a:t>
            </a:r>
          </a:p>
          <a:p>
            <a:pPr marL="566928" indent="-457200" fontAlgn="auto">
              <a:spcBef>
                <a:spcPts val="0"/>
              </a:spcBef>
              <a:spcAft>
                <a:spcPts val="0"/>
              </a:spcAft>
              <a:buFont typeface="+mj-lt"/>
              <a:buAutoNum type="arabicPeriod" startAt="6"/>
              <a:defRPr/>
            </a:pPr>
            <a:r>
              <a:rPr lang="en-GB" sz="2800" dirty="0">
                <a:latin typeface="Arial" panose="020B0604020202020204" pitchFamily="34" charset="0"/>
                <a:cs typeface="Arial" panose="020B0604020202020204" pitchFamily="34" charset="0"/>
              </a:rPr>
              <a:t>What is meant by  the </a:t>
            </a:r>
            <a:r>
              <a:rPr lang="en-GB" sz="2800" i="1" dirty="0">
                <a:latin typeface="Arial" panose="020B0604020202020204" pitchFamily="34" charset="0"/>
                <a:cs typeface="Arial" panose="020B0604020202020204" pitchFamily="34" charset="0"/>
              </a:rPr>
              <a:t>Private Sector in mixed economies? </a:t>
            </a:r>
            <a:r>
              <a:rPr lang="en-GB" sz="2800" dirty="0">
                <a:latin typeface="Arial" panose="020B0604020202020204" pitchFamily="34" charset="0"/>
                <a:cs typeface="Arial" panose="020B0604020202020204" pitchFamily="34" charset="0"/>
              </a:rPr>
              <a:t>[3] </a:t>
            </a:r>
          </a:p>
          <a:p>
            <a:pPr marL="566928" indent="-457200" fontAlgn="auto">
              <a:spcBef>
                <a:spcPts val="0"/>
              </a:spcBef>
              <a:spcAft>
                <a:spcPts val="0"/>
              </a:spcAft>
              <a:buFont typeface="+mj-lt"/>
              <a:buAutoNum type="arabicPeriod" startAt="6"/>
              <a:defRPr/>
            </a:pPr>
            <a:r>
              <a:rPr lang="en-GB" sz="2800" dirty="0">
                <a:latin typeface="Arial" panose="020B0604020202020204" pitchFamily="34" charset="0"/>
                <a:cs typeface="Arial" panose="020B0604020202020204" pitchFamily="34" charset="0"/>
              </a:rPr>
              <a:t>What is meant by  the </a:t>
            </a:r>
            <a:r>
              <a:rPr lang="en-GB" sz="2800" i="1" dirty="0">
                <a:latin typeface="Arial" panose="020B0604020202020204" pitchFamily="34" charset="0"/>
                <a:cs typeface="Arial" panose="020B0604020202020204" pitchFamily="34" charset="0"/>
              </a:rPr>
              <a:t>Public Sector in mixed economies? </a:t>
            </a:r>
            <a:r>
              <a:rPr lang="en-GB" sz="2800" dirty="0">
                <a:latin typeface="Arial" panose="020B0604020202020204" pitchFamily="34" charset="0"/>
                <a:cs typeface="Arial" panose="020B0604020202020204" pitchFamily="34" charset="0"/>
              </a:rPr>
              <a:t>[3]</a:t>
            </a:r>
          </a:p>
          <a:p>
            <a:pPr marL="566928" indent="-457200" fontAlgn="auto">
              <a:spcBef>
                <a:spcPts val="0"/>
              </a:spcBef>
              <a:spcAft>
                <a:spcPts val="0"/>
              </a:spcAft>
              <a:buFont typeface="+mj-lt"/>
              <a:buAutoNum type="arabicPeriod" startAt="6"/>
              <a:defRPr/>
            </a:pPr>
            <a:r>
              <a:rPr lang="en-GB" sz="2800" dirty="0">
                <a:latin typeface="Arial" panose="020B0604020202020204" pitchFamily="34" charset="0"/>
                <a:cs typeface="Arial" panose="020B0604020202020204" pitchFamily="34" charset="0"/>
              </a:rPr>
              <a:t>Identify and explain </a:t>
            </a:r>
            <a:r>
              <a:rPr lang="en-GB" sz="2800" b="1" dirty="0">
                <a:latin typeface="Arial" panose="020B0604020202020204" pitchFamily="34" charset="0"/>
                <a:cs typeface="Arial" panose="020B0604020202020204" pitchFamily="34" charset="0"/>
              </a:rPr>
              <a:t>two</a:t>
            </a:r>
            <a:r>
              <a:rPr lang="en-GB" sz="2800" dirty="0">
                <a:latin typeface="Arial" panose="020B0604020202020204" pitchFamily="34" charset="0"/>
                <a:cs typeface="Arial" panose="020B0604020202020204" pitchFamily="34" charset="0"/>
              </a:rPr>
              <a:t> possible reasons why a government might decide to keep the country’s postal service in the public sector. [4]</a:t>
            </a:r>
          </a:p>
        </p:txBody>
      </p:sp>
    </p:spTree>
    <p:extLst>
      <p:ext uri="{BB962C8B-B14F-4D97-AF65-F5344CB8AC3E}">
        <p14:creationId xmlns:p14="http://schemas.microsoft.com/office/powerpoint/2010/main" val="1190467906"/>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Styled </a:t>
            </a:r>
            <a:r>
              <a:rPr lang="en-GB" sz="4200" smtClean="0"/>
              <a:t>Questions - Paper </a:t>
            </a:r>
            <a:r>
              <a:rPr lang="en-GB" sz="4200" dirty="0" smtClean="0"/>
              <a:t>1</a:t>
            </a:r>
            <a:endParaRPr lang="en-GB" sz="4200" b="1" dirty="0" smtClean="0"/>
          </a:p>
        </p:txBody>
      </p:sp>
      <p:sp>
        <p:nvSpPr>
          <p:cNvPr id="2" name="TextBox 1">
            <a:hlinkClick r:id="rId3" action="ppaction://hlinkfile"/>
          </p:cNvPr>
          <p:cNvSpPr txBox="1"/>
          <p:nvPr/>
        </p:nvSpPr>
        <p:spPr>
          <a:xfrm>
            <a:off x="8388424" y="5981799"/>
            <a:ext cx="504056" cy="615553"/>
          </a:xfrm>
          <a:prstGeom prst="rect">
            <a:avLst/>
          </a:prstGeom>
          <a:noFill/>
        </p:spPr>
        <p:txBody>
          <a:bodyPr wrap="square" lIns="0" tIns="0" rIns="0" bIns="0" rtlCol="0">
            <a:spAutoFit/>
          </a:bodyPr>
          <a:lstStyle/>
          <a:p>
            <a:pPr algn="ctr"/>
            <a:r>
              <a:rPr lang="en-GB" sz="4000" b="1" dirty="0" smtClean="0">
                <a:solidFill>
                  <a:srgbClr val="FF0000"/>
                </a:solidFill>
              </a:rPr>
              <a:t>?</a:t>
            </a:r>
            <a:endParaRPr lang="en-GB" sz="2400" b="1" dirty="0">
              <a:solidFill>
                <a:srgbClr val="FF0000"/>
              </a:solidFill>
            </a:endParaRPr>
          </a:p>
        </p:txBody>
      </p:sp>
      <p:sp>
        <p:nvSpPr>
          <p:cNvPr id="3" name="Rectangle 2"/>
          <p:cNvSpPr/>
          <p:nvPr/>
        </p:nvSpPr>
        <p:spPr>
          <a:xfrm>
            <a:off x="251520" y="1052736"/>
            <a:ext cx="8568952" cy="5632311"/>
          </a:xfrm>
          <a:prstGeom prst="rect">
            <a:avLst/>
          </a:prstGeom>
        </p:spPr>
        <p:txBody>
          <a:bodyPr wrap="square">
            <a:spAutoFit/>
          </a:bodyPr>
          <a:lstStyle/>
          <a:p>
            <a:pPr marL="342900" lvl="0" indent="-342900">
              <a:buFont typeface="+mj-lt"/>
              <a:buAutoNum type="arabicPeriod"/>
            </a:pPr>
            <a:r>
              <a:rPr lang="en-GB" sz="2000" dirty="0">
                <a:latin typeface="Calibri" panose="020F0502020204030204" pitchFamily="34" charset="0"/>
              </a:rPr>
              <a:t>Ade’s Engineering Company (AEC) makes parts for cars and trucks. These are sold to car manufacturers in different countries. The parts include metal brake components and rubber seals to fit around windows. AEC operates in country X, which, until a few years ago, had an economy dominated by agriculture and tourism. Over the last 20years the relative importance of the primary sector has declined, to be successful AEC requires natural resources to make car parts and the services provided by other businesses.  Consumer incomes are rising rapidly in Country X.</a:t>
            </a:r>
          </a:p>
          <a:p>
            <a:pPr marL="800100" lvl="0" indent="-342900">
              <a:buFont typeface="+mj-lt"/>
              <a:buAutoNum type="alphaLcParenR"/>
            </a:pPr>
            <a:r>
              <a:rPr lang="en-GB" sz="2000" dirty="0">
                <a:latin typeface="Calibri" panose="020F0502020204030204" pitchFamily="34" charset="0"/>
              </a:rPr>
              <a:t>What is meant by “Primary Sector”? 	[2]</a:t>
            </a:r>
          </a:p>
          <a:p>
            <a:pPr marL="800100" lvl="0" indent="-342900">
              <a:buFont typeface="+mj-lt"/>
              <a:buAutoNum type="alphaLcParenR"/>
            </a:pPr>
            <a:r>
              <a:rPr lang="en-GB" sz="2000" dirty="0">
                <a:latin typeface="Calibri" panose="020F0502020204030204" pitchFamily="34" charset="0"/>
              </a:rPr>
              <a:t>Identify 2 examples of services that a business such as AEC requires	 [2]</a:t>
            </a:r>
          </a:p>
          <a:p>
            <a:pPr marL="800100" lvl="0" indent="-342900">
              <a:buFont typeface="+mj-lt"/>
              <a:buAutoNum type="alphaLcParenR"/>
            </a:pPr>
            <a:r>
              <a:rPr lang="en-GB" sz="2000" dirty="0">
                <a:latin typeface="Calibri" panose="020F0502020204030204" pitchFamily="34" charset="0"/>
              </a:rPr>
              <a:t>Identify and explain 2 reasons why a business such as AEC could not be successful without other firms providing natural resources 	[4]</a:t>
            </a:r>
          </a:p>
          <a:p>
            <a:pPr marL="800100" lvl="0" indent="-342900">
              <a:buFont typeface="+mj-lt"/>
              <a:buAutoNum type="alphaLcParenR"/>
            </a:pPr>
            <a:r>
              <a:rPr lang="en-GB" sz="2000" dirty="0">
                <a:latin typeface="Calibri" panose="020F0502020204030204" pitchFamily="34" charset="0"/>
              </a:rPr>
              <a:t>Identify and explain 2 likely reasons why the relative importance of the primary sector of Country X’s economy has declined? 	[6]</a:t>
            </a:r>
          </a:p>
          <a:p>
            <a:pPr marL="800100" lvl="0" indent="-342900">
              <a:buFont typeface="+mj-lt"/>
              <a:buAutoNum type="alphaLcParenR"/>
            </a:pPr>
            <a:r>
              <a:rPr lang="en-GB" sz="2000" dirty="0">
                <a:latin typeface="Calibri" panose="020F0502020204030204" pitchFamily="34" charset="0"/>
              </a:rPr>
              <a:t>A government minister in Country X recently said “The secondary sector of industry will always be more important than the tertiary sector to our economy.” Do you agree with this view? Justify your answer. 	[6]</a:t>
            </a:r>
          </a:p>
        </p:txBody>
      </p:sp>
    </p:spTree>
    <p:extLst>
      <p:ext uri="{BB962C8B-B14F-4D97-AF65-F5344CB8AC3E}">
        <p14:creationId xmlns:p14="http://schemas.microsoft.com/office/powerpoint/2010/main" val="1266135433"/>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081045434"/>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err="1" smtClean="0">
                          <a:effectLst/>
                          <a:latin typeface="Arial" panose="020B0604020202020204" pitchFamily="34" charset="0"/>
                          <a:cs typeface="Arial" panose="020B0604020202020204" pitchFamily="34" charset="0"/>
                        </a:rPr>
                        <a:t>Distinctgion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Styled Questions - Paper 1</a:t>
            </a:r>
            <a:endParaRPr lang="en-GB" sz="4200" b="1" dirty="0" smtClean="0"/>
          </a:p>
        </p:txBody>
      </p:sp>
      <p:sp>
        <p:nvSpPr>
          <p:cNvPr id="7" name="TextBox 6">
            <a:hlinkClick r:id="rId3" action="ppaction://hlinkfile"/>
          </p:cNvPr>
          <p:cNvSpPr txBox="1"/>
          <p:nvPr/>
        </p:nvSpPr>
        <p:spPr>
          <a:xfrm>
            <a:off x="8370878" y="5981799"/>
            <a:ext cx="504056" cy="615553"/>
          </a:xfrm>
          <a:prstGeom prst="rect">
            <a:avLst/>
          </a:prstGeom>
          <a:noFill/>
        </p:spPr>
        <p:txBody>
          <a:bodyPr wrap="square" lIns="0" tIns="0" rIns="0" bIns="0" rtlCol="0">
            <a:spAutoFit/>
          </a:bodyPr>
          <a:lstStyle/>
          <a:p>
            <a:pPr algn="ctr"/>
            <a:r>
              <a:rPr lang="en-GB" sz="4000" b="1" dirty="0" smtClean="0">
                <a:solidFill>
                  <a:srgbClr val="FF0000"/>
                </a:solidFill>
              </a:rPr>
              <a:t>?</a:t>
            </a:r>
            <a:endParaRPr lang="en-GB" sz="2400" b="1" dirty="0">
              <a:solidFill>
                <a:srgbClr val="FF0000"/>
              </a:solidFill>
            </a:endParaRPr>
          </a:p>
        </p:txBody>
      </p:sp>
      <p:sp>
        <p:nvSpPr>
          <p:cNvPr id="2" name="Rectangle 1"/>
          <p:cNvSpPr/>
          <p:nvPr/>
        </p:nvSpPr>
        <p:spPr>
          <a:xfrm>
            <a:off x="251520" y="1053891"/>
            <a:ext cx="8623414" cy="5016758"/>
          </a:xfrm>
          <a:prstGeom prst="rect">
            <a:avLst/>
          </a:prstGeom>
        </p:spPr>
        <p:txBody>
          <a:bodyPr wrap="square">
            <a:spAutoFit/>
          </a:bodyPr>
          <a:lstStyle/>
          <a:p>
            <a:pPr marL="342900" lvl="0" indent="-342900">
              <a:buFont typeface="+mj-lt"/>
              <a:buAutoNum type="arabicPeriod" startAt="2"/>
            </a:pPr>
            <a:r>
              <a:rPr lang="en-GB" sz="2000" dirty="0">
                <a:latin typeface="Calibri" panose="020F0502020204030204" pitchFamily="34" charset="0"/>
              </a:rPr>
              <a:t>The Government of Country Y owns and controls many businesses. “The Public sector always produces goods and services more efficiently than private owned businesses,” a Government minister recently said. Other ministers disagree and want privatise many state-owned businesses. The private business sector in Country Y produces 55% of total output – mainly in services such as transport, tourism and finance. The secondary sector of industry produces 35% of total output.</a:t>
            </a:r>
          </a:p>
          <a:p>
            <a:pPr marL="628650" lvl="0" indent="-342900">
              <a:buFont typeface="+mj-lt"/>
              <a:buAutoNum type="alphaLcParenR"/>
            </a:pPr>
            <a:r>
              <a:rPr lang="en-GB" sz="2000" dirty="0">
                <a:latin typeface="Calibri" panose="020F0502020204030204" pitchFamily="34" charset="0"/>
              </a:rPr>
              <a:t>What is meant by “Public sector?” 	[2]</a:t>
            </a:r>
          </a:p>
          <a:p>
            <a:pPr marL="628650" lvl="0" indent="-342900">
              <a:buFont typeface="+mj-lt"/>
              <a:buAutoNum type="alphaLcParenR"/>
            </a:pPr>
            <a:r>
              <a:rPr lang="en-GB" sz="2000" dirty="0">
                <a:latin typeface="Calibri" panose="020F0502020204030204" pitchFamily="34" charset="0"/>
              </a:rPr>
              <a:t>Identify 2 industries in the secondary sector. 	[2]</a:t>
            </a:r>
          </a:p>
          <a:p>
            <a:pPr marL="628650" lvl="0" indent="-342900">
              <a:buFont typeface="+mj-lt"/>
              <a:buAutoNum type="alphaLcParenR"/>
            </a:pPr>
            <a:r>
              <a:rPr lang="en-GB" sz="2000" dirty="0">
                <a:latin typeface="Calibri" panose="020F0502020204030204" pitchFamily="34" charset="0"/>
              </a:rPr>
              <a:t>Identify and explain 2 reason why the tertiary sector of industry is becoming more important in economies. 	[4]</a:t>
            </a:r>
          </a:p>
          <a:p>
            <a:pPr marL="628650" lvl="0" indent="-342900">
              <a:buFont typeface="+mj-lt"/>
              <a:buAutoNum type="alphaLcParenR"/>
            </a:pPr>
            <a:r>
              <a:rPr lang="en-GB" sz="2000" dirty="0">
                <a:latin typeface="Calibri" panose="020F0502020204030204" pitchFamily="34" charset="0"/>
              </a:rPr>
              <a:t>Identify and explain 2 possible reasons why some ministers want to privatise some businesses in the public sector. 	[6]</a:t>
            </a:r>
          </a:p>
          <a:p>
            <a:pPr marL="628650" lvl="0" indent="-342900">
              <a:buFont typeface="+mj-lt"/>
              <a:buAutoNum type="alphaLcParenR"/>
            </a:pPr>
            <a:r>
              <a:rPr lang="en-GB" sz="2000" dirty="0">
                <a:latin typeface="Calibri" panose="020F0502020204030204" pitchFamily="34" charset="0"/>
              </a:rPr>
              <a:t>Do you agree with the Government Minster’s view that: “The Public Sector always produces goods and services more efficiently than privately owned businesses?” Justify your answer.	[6]</a:t>
            </a:r>
          </a:p>
        </p:txBody>
      </p:sp>
    </p:spTree>
    <p:extLst>
      <p:ext uri="{BB962C8B-B14F-4D97-AF65-F5344CB8AC3E}">
        <p14:creationId xmlns:p14="http://schemas.microsoft.com/office/powerpoint/2010/main" val="4260458110"/>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6984578" y="1196752"/>
          <a:ext cx="1835894" cy="5256584"/>
        </p:xfrm>
        <a:graphic>
          <a:graphicData uri="http://schemas.openxmlformats.org/drawingml/2006/table">
            <a:tbl>
              <a:tblPr firstRow="1" firstCol="1" lastRow="1" lastCol="1" bandRow="1" bandCol="1">
                <a:tableStyleId>{2D5ABB26-0587-4C30-8999-92F81FD0307C}</a:tableStyleId>
              </a:tblPr>
              <a:tblGrid>
                <a:gridCol w="1835894"/>
              </a:tblGrid>
              <a:tr h="462083">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794501">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The difference between who makes decisions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 owns the businesses around you</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happens to the boss when they are no longer the boss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 is the boss of a government run business</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The company your parents work for, who owns it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092280" y="1268760"/>
            <a:ext cx="1588393" cy="33337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323527" y="1124744"/>
            <a:ext cx="6521251" cy="1015663"/>
          </a:xfrm>
          <a:prstGeom prst="rect">
            <a:avLst/>
          </a:prstGeom>
        </p:spPr>
        <p:txBody>
          <a:bodyPr wrap="square">
            <a:spAutoFit/>
          </a:bodyPr>
          <a:lstStyle/>
          <a:p>
            <a:r>
              <a:rPr lang="en-GB" sz="2000" dirty="0" smtClean="0"/>
              <a:t>Outlines below are the objectives for this section of the Unit. They should be revised as part of the exam preparation.</a:t>
            </a:r>
            <a:endParaRPr lang="en-GB" sz="2000" dirty="0" smtClean="0">
              <a:latin typeface="Calibri" pitchFamily="34" charset="0"/>
              <a:cs typeface="Calibri" pitchFamily="34" charset="0"/>
            </a:endParaRPr>
          </a:p>
        </p:txBody>
      </p:sp>
      <p:sp>
        <p:nvSpPr>
          <p:cNvPr id="8" name="Rectangle 7"/>
          <p:cNvSpPr/>
          <p:nvPr/>
        </p:nvSpPr>
        <p:spPr>
          <a:xfrm>
            <a:off x="323850" y="2194986"/>
            <a:ext cx="6552406" cy="3970318"/>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00" b="1" dirty="0" smtClean="0">
                <a:latin typeface="Arial" panose="020B0604020202020204" pitchFamily="34" charset="0"/>
                <a:cs typeface="Arial" panose="020B0604020202020204" pitchFamily="34" charset="0"/>
              </a:rPr>
              <a:t>1.3</a:t>
            </a:r>
            <a:r>
              <a:rPr lang="en-US" sz="2100" dirty="0" smtClean="0">
                <a:latin typeface="Arial" panose="020B0604020202020204" pitchFamily="34" charset="0"/>
                <a:cs typeface="Arial" panose="020B0604020202020204" pitchFamily="34" charset="0"/>
              </a:rPr>
              <a:t> </a:t>
            </a:r>
            <a:r>
              <a:rPr lang="en-US" sz="2100" dirty="0">
                <a:latin typeface="Arial" panose="020B0604020202020204" pitchFamily="34" charset="0"/>
                <a:cs typeface="Arial" panose="020B0604020202020204" pitchFamily="34" charset="0"/>
              </a:rPr>
              <a:t>The main features of different forms of business </a:t>
            </a:r>
            <a:r>
              <a:rPr lang="en-US" sz="2100" dirty="0" smtClean="0">
                <a:latin typeface="Arial" panose="020B0604020202020204" pitchFamily="34" charset="0"/>
                <a:cs typeface="Arial" panose="020B0604020202020204" pitchFamily="34" charset="0"/>
              </a:rPr>
              <a:t>organisation:</a:t>
            </a:r>
          </a:p>
          <a:p>
            <a:pPr marL="568325" lvl="1" indent="-234950">
              <a:buClr>
                <a:srgbClr val="00B050"/>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Sole </a:t>
            </a:r>
            <a:r>
              <a:rPr lang="en-US" sz="2100" dirty="0">
                <a:latin typeface="Arial" panose="020B0604020202020204" pitchFamily="34" charset="0"/>
                <a:cs typeface="Arial" panose="020B0604020202020204" pitchFamily="34" charset="0"/>
              </a:rPr>
              <a:t>traders, partnerships, private and public limited companies, franchises and joint </a:t>
            </a:r>
            <a:r>
              <a:rPr lang="en-US" sz="2100" dirty="0" smtClean="0">
                <a:latin typeface="Arial" panose="020B0604020202020204" pitchFamily="34" charset="0"/>
                <a:cs typeface="Arial" panose="020B0604020202020204" pitchFamily="34" charset="0"/>
              </a:rPr>
              <a:t>ventures</a:t>
            </a:r>
          </a:p>
          <a:p>
            <a:pPr marL="568325" lvl="1" indent="-234950">
              <a:buClr>
                <a:srgbClr val="00B050"/>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Differences </a:t>
            </a:r>
            <a:r>
              <a:rPr lang="en-US" sz="2100" dirty="0">
                <a:latin typeface="Arial" panose="020B0604020202020204" pitchFamily="34" charset="0"/>
                <a:cs typeface="Arial" panose="020B0604020202020204" pitchFamily="34" charset="0"/>
              </a:rPr>
              <a:t>between unincorporated businesses and limited </a:t>
            </a:r>
            <a:r>
              <a:rPr lang="en-US" sz="2100" dirty="0" smtClean="0">
                <a:latin typeface="Arial" panose="020B0604020202020204" pitchFamily="34" charset="0"/>
                <a:cs typeface="Arial" panose="020B0604020202020204" pitchFamily="34" charset="0"/>
              </a:rPr>
              <a:t>companies</a:t>
            </a:r>
          </a:p>
          <a:p>
            <a:pPr marL="568325" lvl="1" indent="-234950">
              <a:buClr>
                <a:srgbClr val="00B050"/>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Concepts </a:t>
            </a:r>
            <a:r>
              <a:rPr lang="en-US" sz="2100" dirty="0">
                <a:latin typeface="Arial" panose="020B0604020202020204" pitchFamily="34" charset="0"/>
                <a:cs typeface="Arial" panose="020B0604020202020204" pitchFamily="34" charset="0"/>
              </a:rPr>
              <a:t>of risk, ownership and limited </a:t>
            </a:r>
            <a:r>
              <a:rPr lang="en-US" sz="2100" dirty="0" smtClean="0">
                <a:latin typeface="Arial" panose="020B0604020202020204" pitchFamily="34" charset="0"/>
                <a:cs typeface="Arial" panose="020B0604020202020204" pitchFamily="34" charset="0"/>
              </a:rPr>
              <a:t>liability</a:t>
            </a:r>
          </a:p>
          <a:p>
            <a:pPr marL="568325" lvl="1" indent="-234950">
              <a:buClr>
                <a:srgbClr val="00B050"/>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Recommend </a:t>
            </a:r>
            <a:r>
              <a:rPr lang="en-US" sz="2100" dirty="0">
                <a:latin typeface="Arial" panose="020B0604020202020204" pitchFamily="34" charset="0"/>
                <a:cs typeface="Arial" panose="020B0604020202020204" pitchFamily="34" charset="0"/>
              </a:rPr>
              <a:t>and justify a suitable form of business organisation to owners/management in a given </a:t>
            </a:r>
            <a:r>
              <a:rPr lang="en-US" sz="2100" dirty="0" smtClean="0">
                <a:latin typeface="Arial" panose="020B0604020202020204" pitchFamily="34" charset="0"/>
                <a:cs typeface="Arial" panose="020B0604020202020204" pitchFamily="34" charset="0"/>
              </a:rPr>
              <a:t>situation</a:t>
            </a:r>
          </a:p>
          <a:p>
            <a:pPr marL="568325" lvl="1" indent="-234950">
              <a:buClr>
                <a:srgbClr val="00B050"/>
              </a:buClr>
              <a:buFont typeface="Arial" panose="020B0604020202020204" pitchFamily="34" charset="0"/>
              <a:buChar char="•"/>
            </a:pPr>
            <a:r>
              <a:rPr lang="en-US" sz="2100" dirty="0" smtClean="0">
                <a:latin typeface="Arial" panose="020B0604020202020204" pitchFamily="34" charset="0"/>
                <a:cs typeface="Arial" panose="020B0604020202020204" pitchFamily="34" charset="0"/>
              </a:rPr>
              <a:t>Business </a:t>
            </a:r>
            <a:r>
              <a:rPr lang="en-US" sz="2100" dirty="0" err="1">
                <a:latin typeface="Arial" panose="020B0604020202020204" pitchFamily="34" charset="0"/>
                <a:cs typeface="Arial" panose="020B0604020202020204" pitchFamily="34" charset="0"/>
              </a:rPr>
              <a:t>organisations</a:t>
            </a:r>
            <a:r>
              <a:rPr lang="en-US" sz="2100" dirty="0">
                <a:latin typeface="Arial" panose="020B0604020202020204" pitchFamily="34" charset="0"/>
                <a:cs typeface="Arial" panose="020B0604020202020204" pitchFamily="34" charset="0"/>
              </a:rPr>
              <a:t> in the public sector, e.g. public corporation</a:t>
            </a:r>
            <a:endParaRPr lang="en-GB" sz="2100" dirty="0" smtClean="0">
              <a:latin typeface="Arial" panose="020B0604020202020204" pitchFamily="34" charset="0"/>
              <a:cs typeface="Arial" panose="020B0604020202020204" pitchFamily="34" charset="0"/>
            </a:endParaRPr>
          </a:p>
        </p:txBody>
      </p:sp>
      <p:sp>
        <p:nvSpPr>
          <p:cNvPr id="9" name="Title 2"/>
          <p:cNvSpPr>
            <a:spLocks noGrp="1"/>
          </p:cNvSpPr>
          <p:nvPr>
            <p:ph type="title"/>
          </p:nvPr>
        </p:nvSpPr>
        <p:spPr>
          <a:xfrm>
            <a:off x="70266" y="72008"/>
            <a:ext cx="8859452" cy="548680"/>
          </a:xfrm>
        </p:spPr>
        <p:txBody>
          <a:bodyPr>
            <a:noAutofit/>
          </a:bodyPr>
          <a:lstStyle/>
          <a:p>
            <a:r>
              <a:rPr lang="en-US" sz="3300" dirty="0"/>
              <a:t>1.3 </a:t>
            </a:r>
            <a:r>
              <a:rPr lang="en-US" sz="3300" dirty="0" smtClean="0"/>
              <a:t>- Different Forms </a:t>
            </a:r>
            <a:r>
              <a:rPr lang="en-US" sz="3300" dirty="0"/>
              <a:t>of </a:t>
            </a:r>
            <a:r>
              <a:rPr lang="en-US" sz="3300" dirty="0" smtClean="0"/>
              <a:t>Legal Business Ownership</a:t>
            </a:r>
            <a:endParaRPr lang="en-US" sz="3300" dirty="0"/>
          </a:p>
        </p:txBody>
      </p:sp>
    </p:spTree>
    <p:extLst>
      <p:ext uri="{BB962C8B-B14F-4D97-AF65-F5344CB8AC3E}">
        <p14:creationId xmlns:p14="http://schemas.microsoft.com/office/powerpoint/2010/main" val="2769582365"/>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3849" y="1155809"/>
            <a:ext cx="6520929" cy="5330690"/>
          </a:xfrm>
          <a:prstGeom prst="rect">
            <a:avLst/>
          </a:prstGeom>
        </p:spPr>
        <p:txBody>
          <a:bodyPr wrap="square">
            <a:spAutoFit/>
          </a:bodyPr>
          <a:lstStyle/>
          <a:p>
            <a:pPr>
              <a:buClr>
                <a:srgbClr val="00B050"/>
              </a:buClr>
            </a:pPr>
            <a:r>
              <a:rPr lang="en-US" sz="1480" b="1" dirty="0" smtClean="0">
                <a:latin typeface="Calibri" panose="020F0502020204030204" pitchFamily="34" charset="0"/>
              </a:rPr>
              <a:t>Definitions:</a:t>
            </a:r>
          </a:p>
          <a:p>
            <a:pPr>
              <a:buClr>
                <a:srgbClr val="00B050"/>
              </a:buClr>
            </a:pPr>
            <a:r>
              <a:rPr lang="en-US" sz="1480" b="1" dirty="0" smtClean="0">
                <a:latin typeface="Calibri" panose="020F0502020204030204" pitchFamily="34" charset="0"/>
              </a:rPr>
              <a:t>Sole trader </a:t>
            </a:r>
            <a:r>
              <a:rPr lang="en-US" sz="1480" dirty="0" smtClean="0">
                <a:latin typeface="Calibri" panose="020F0502020204030204" pitchFamily="34" charset="0"/>
              </a:rPr>
              <a:t>– A business owned by one person only.</a:t>
            </a:r>
          </a:p>
          <a:p>
            <a:pPr>
              <a:buClr>
                <a:srgbClr val="00B050"/>
              </a:buClr>
            </a:pPr>
            <a:r>
              <a:rPr lang="en-US" sz="1480" b="1" dirty="0">
                <a:latin typeface="Calibri" panose="020F0502020204030204" pitchFamily="34" charset="0"/>
              </a:rPr>
              <a:t>Partnership – </a:t>
            </a:r>
            <a:r>
              <a:rPr lang="en-US" sz="1480" dirty="0">
                <a:latin typeface="Calibri" panose="020F0502020204030204" pitchFamily="34" charset="0"/>
              </a:rPr>
              <a:t>a form of business in which 2 or more people jointly own a business.</a:t>
            </a:r>
          </a:p>
          <a:p>
            <a:pPr>
              <a:buClr>
                <a:srgbClr val="00B050"/>
              </a:buClr>
            </a:pPr>
            <a:r>
              <a:rPr lang="en-US" sz="1480" b="1" dirty="0">
                <a:latin typeface="Calibri" panose="020F0502020204030204" pitchFamily="34" charset="0"/>
              </a:rPr>
              <a:t>Partnership agreement – </a:t>
            </a:r>
            <a:r>
              <a:rPr lang="en-US" sz="1480" dirty="0">
                <a:latin typeface="Calibri" panose="020F0502020204030204" pitchFamily="34" charset="0"/>
              </a:rPr>
              <a:t>a written and legal agreement between business partners. It is not essential to have this but is recommended.</a:t>
            </a:r>
          </a:p>
          <a:p>
            <a:pPr>
              <a:buClr>
                <a:srgbClr val="00B050"/>
              </a:buClr>
            </a:pPr>
            <a:r>
              <a:rPr lang="en-US" sz="1480" b="1" dirty="0" smtClean="0">
                <a:latin typeface="Calibri" panose="020F0502020204030204" pitchFamily="34" charset="0"/>
              </a:rPr>
              <a:t>Limited Liability</a:t>
            </a:r>
            <a:r>
              <a:rPr lang="en-US" sz="1480" dirty="0" smtClean="0">
                <a:latin typeface="Calibri" panose="020F0502020204030204" pitchFamily="34" charset="0"/>
              </a:rPr>
              <a:t> – the liability of shareholders in a company is only limited to the amount they have invested.</a:t>
            </a:r>
          </a:p>
          <a:p>
            <a:pPr>
              <a:buClr>
                <a:srgbClr val="00B050"/>
              </a:buClr>
            </a:pPr>
            <a:r>
              <a:rPr lang="en-US" sz="1480" b="1" dirty="0" smtClean="0">
                <a:latin typeface="Calibri" panose="020F0502020204030204" pitchFamily="34" charset="0"/>
              </a:rPr>
              <a:t>Unlimited </a:t>
            </a:r>
            <a:r>
              <a:rPr lang="en-US" sz="1480" b="1" dirty="0">
                <a:latin typeface="Calibri" panose="020F0502020204030204" pitchFamily="34" charset="0"/>
              </a:rPr>
              <a:t>Liability</a:t>
            </a:r>
            <a:r>
              <a:rPr lang="en-US" sz="1480" dirty="0">
                <a:latin typeface="Calibri" panose="020F0502020204030204" pitchFamily="34" charset="0"/>
              </a:rPr>
              <a:t> – the </a:t>
            </a:r>
            <a:r>
              <a:rPr lang="en-US" sz="1480" dirty="0" smtClean="0">
                <a:latin typeface="Calibri" panose="020F0502020204030204" pitchFamily="34" charset="0"/>
              </a:rPr>
              <a:t>owner of a business can be held responsible for the debts of the business they own. Their liability is not limited to the investment they made.</a:t>
            </a:r>
          </a:p>
          <a:p>
            <a:pPr>
              <a:buClr>
                <a:srgbClr val="00B050"/>
              </a:buClr>
            </a:pPr>
            <a:r>
              <a:rPr lang="en-US" sz="1480" b="1" dirty="0" smtClean="0">
                <a:latin typeface="Calibri" panose="020F0502020204030204" pitchFamily="34" charset="0"/>
              </a:rPr>
              <a:t>Un incorporated business – </a:t>
            </a:r>
            <a:r>
              <a:rPr lang="en-US" sz="1480" dirty="0" smtClean="0">
                <a:latin typeface="Calibri" panose="020F0502020204030204" pitchFamily="34" charset="0"/>
              </a:rPr>
              <a:t>one that does not have a separate legal identity. Sole traders and partnerships are unincorporated businesses.</a:t>
            </a:r>
            <a:endParaRPr lang="en-GB" sz="1480" b="1" dirty="0">
              <a:latin typeface="Calibri" panose="020F0502020204030204" pitchFamily="34" charset="0"/>
            </a:endParaRPr>
          </a:p>
          <a:p>
            <a:pPr>
              <a:buClr>
                <a:srgbClr val="00B050"/>
              </a:buClr>
            </a:pPr>
            <a:r>
              <a:rPr lang="en-US" sz="1480" b="1" dirty="0">
                <a:latin typeface="Calibri" panose="020F0502020204030204" pitchFamily="34" charset="0"/>
              </a:rPr>
              <a:t>Incorporated Businesses </a:t>
            </a:r>
            <a:r>
              <a:rPr lang="en-US" sz="1480" dirty="0">
                <a:latin typeface="Calibri" panose="020F0502020204030204" pitchFamily="34" charset="0"/>
              </a:rPr>
              <a:t>– Companies that have separated legal status from their owners.</a:t>
            </a:r>
          </a:p>
          <a:p>
            <a:pPr>
              <a:buClr>
                <a:srgbClr val="00B050"/>
              </a:buClr>
            </a:pPr>
            <a:r>
              <a:rPr lang="en-US" sz="1480" b="1" dirty="0">
                <a:latin typeface="Calibri" panose="020F0502020204030204" pitchFamily="34" charset="0"/>
              </a:rPr>
              <a:t>Shareholders</a:t>
            </a:r>
            <a:r>
              <a:rPr lang="en-US" sz="1480" dirty="0">
                <a:latin typeface="Calibri" panose="020F0502020204030204" pitchFamily="34" charset="0"/>
              </a:rPr>
              <a:t> – The owners of a limited company. They buy shares which represent part of the company</a:t>
            </a:r>
            <a:r>
              <a:rPr lang="en-US" sz="1480" dirty="0" smtClean="0">
                <a:latin typeface="Calibri" panose="020F0502020204030204" pitchFamily="34" charset="0"/>
              </a:rPr>
              <a:t>.</a:t>
            </a:r>
          </a:p>
          <a:p>
            <a:pPr>
              <a:buClr>
                <a:srgbClr val="00B050"/>
              </a:buClr>
            </a:pPr>
            <a:r>
              <a:rPr lang="en-US" sz="1480" b="1" dirty="0">
                <a:latin typeface="Calibri" panose="020F0502020204030204" pitchFamily="34" charset="0"/>
              </a:rPr>
              <a:t>Annual General Meeting (AGM)</a:t>
            </a:r>
            <a:r>
              <a:rPr lang="en-US" sz="1480" dirty="0">
                <a:latin typeface="Calibri" panose="020F0502020204030204" pitchFamily="34" charset="0"/>
              </a:rPr>
              <a:t> – a legal requirement for all companies. Shareholders may attend and vote on who they want to be on the Board of Directors for the coming year.</a:t>
            </a:r>
          </a:p>
          <a:p>
            <a:pPr>
              <a:buClr>
                <a:srgbClr val="00B050"/>
              </a:buClr>
            </a:pPr>
            <a:r>
              <a:rPr lang="en-US" sz="1480" b="1" dirty="0">
                <a:latin typeface="Calibri" panose="020F0502020204030204" pitchFamily="34" charset="0"/>
              </a:rPr>
              <a:t>Dividends – </a:t>
            </a:r>
            <a:r>
              <a:rPr lang="en-US" sz="1480" dirty="0">
                <a:latin typeface="Calibri" panose="020F0502020204030204" pitchFamily="34" charset="0"/>
              </a:rPr>
              <a:t>Payments made to shareholders from the profits (after tax) of a company. They are the return to shareholders for investing in the company.</a:t>
            </a:r>
          </a:p>
          <a:p>
            <a:pPr>
              <a:buClr>
                <a:srgbClr val="00B050"/>
              </a:buClr>
            </a:pPr>
            <a:r>
              <a:rPr lang="en-US" sz="1480" b="1" dirty="0">
                <a:latin typeface="Calibri" panose="020F0502020204030204" pitchFamily="34" charset="0"/>
              </a:rPr>
              <a:t>Franchise - </a:t>
            </a:r>
            <a:r>
              <a:rPr lang="en-US" sz="1480" dirty="0">
                <a:latin typeface="Calibri" panose="020F0502020204030204" pitchFamily="34" charset="0"/>
              </a:rPr>
              <a:t> A business based upon the use of the brand names, promotional logos and trading methods of an existing successful business. The franchisee buys the license to operate this business from the </a:t>
            </a:r>
            <a:r>
              <a:rPr lang="en-US" sz="1480" dirty="0" smtClean="0">
                <a:latin typeface="Calibri" panose="020F0502020204030204" pitchFamily="34" charset="0"/>
              </a:rPr>
              <a:t>operator</a:t>
            </a:r>
            <a:r>
              <a:rPr lang="en-US" sz="1480" dirty="0">
                <a:latin typeface="Calibri" panose="020F0502020204030204" pitchFamily="34" charset="0"/>
              </a:rPr>
              <a:t>.</a:t>
            </a:r>
          </a:p>
        </p:txBody>
      </p:sp>
      <p:graphicFrame>
        <p:nvGraphicFramePr>
          <p:cNvPr id="6" name="Table 5"/>
          <p:cNvGraphicFramePr>
            <a:graphicFrameLocks noGrp="1"/>
          </p:cNvGraphicFramePr>
          <p:nvPr>
            <p:extLst/>
          </p:nvPr>
        </p:nvGraphicFramePr>
        <p:xfrm>
          <a:off x="6984578" y="1196752"/>
          <a:ext cx="1835894" cy="5256584"/>
        </p:xfrm>
        <a:graphic>
          <a:graphicData uri="http://schemas.openxmlformats.org/drawingml/2006/table">
            <a:tbl>
              <a:tblPr firstRow="1" firstCol="1" lastRow="1" lastCol="1" bandRow="1" bandCol="1">
                <a:tableStyleId>{2D5ABB26-0587-4C30-8999-92F81FD0307C}</a:tableStyleId>
              </a:tblPr>
              <a:tblGrid>
                <a:gridCol w="1835894"/>
              </a:tblGrid>
              <a:tr h="462083">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794501">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The difference between who makes decisions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 owns the businesses around you</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happens to the boss when they are no longer the boss</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 is the boss of a government run business</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The company your parents work for, who owns it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092280" y="1268760"/>
            <a:ext cx="1588393" cy="333375"/>
          </a:xfrm>
          <a:prstGeom prst="rect">
            <a:avLst/>
          </a:prstGeom>
          <a:noFill/>
          <a:extLst>
            <a:ext uri="{909E8E84-426E-40DD-AFC4-6F175D3DCCD1}">
              <a14:hiddenFill xmlns:a14="http://schemas.microsoft.com/office/drawing/2010/main">
                <a:solidFill>
                  <a:srgbClr val="FFFFFF"/>
                </a:solidFill>
              </a14:hiddenFill>
            </a:ext>
          </a:extLst>
        </p:spPr>
      </p:pic>
      <p:sp>
        <p:nvSpPr>
          <p:cNvPr id="9" name="Title 2"/>
          <p:cNvSpPr>
            <a:spLocks noGrp="1"/>
          </p:cNvSpPr>
          <p:nvPr>
            <p:ph type="title"/>
          </p:nvPr>
        </p:nvSpPr>
        <p:spPr>
          <a:xfrm>
            <a:off x="70266" y="72008"/>
            <a:ext cx="8859452" cy="548680"/>
          </a:xfrm>
        </p:spPr>
        <p:txBody>
          <a:bodyPr>
            <a:noAutofit/>
          </a:bodyPr>
          <a:lstStyle/>
          <a:p>
            <a:r>
              <a:rPr lang="en-US" sz="2700" dirty="0"/>
              <a:t>1.3 </a:t>
            </a:r>
            <a:r>
              <a:rPr lang="en-US" sz="2700" dirty="0" smtClean="0"/>
              <a:t>- Different Forms </a:t>
            </a:r>
            <a:r>
              <a:rPr lang="en-US" sz="2700" dirty="0"/>
              <a:t>of </a:t>
            </a:r>
            <a:r>
              <a:rPr lang="en-US" sz="2700" dirty="0" smtClean="0"/>
              <a:t>Legal Business Ownership - Glossary</a:t>
            </a:r>
            <a:endParaRPr lang="en-US" sz="2700" dirty="0"/>
          </a:p>
        </p:txBody>
      </p:sp>
    </p:spTree>
    <p:extLst>
      <p:ext uri="{BB962C8B-B14F-4D97-AF65-F5344CB8AC3E}">
        <p14:creationId xmlns:p14="http://schemas.microsoft.com/office/powerpoint/2010/main" val="508679429"/>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200" dirty="0" smtClean="0"/>
              <a:t>1.3 – Types of Organisation – Sole trader</a:t>
            </a:r>
            <a:endParaRPr lang="en-GB" sz="3200" b="1" dirty="0" smtClean="0"/>
          </a:p>
        </p:txBody>
      </p:sp>
      <p:graphicFrame>
        <p:nvGraphicFramePr>
          <p:cNvPr id="25" name="Table 24"/>
          <p:cNvGraphicFramePr>
            <a:graphicFrameLocks noGrp="1"/>
          </p:cNvGraphicFramePr>
          <p:nvPr>
            <p:extLst/>
          </p:nvPr>
        </p:nvGraphicFramePr>
        <p:xfrm>
          <a:off x="6948264" y="1105799"/>
          <a:ext cx="1835893" cy="5419545"/>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394917">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3"/>
                        </a:buBlip>
                      </a:pPr>
                      <a:r>
                        <a:rPr lang="en-GB" sz="1630" baseline="0" dirty="0" smtClean="0">
                          <a:solidFill>
                            <a:srgbClr val="FF0000"/>
                          </a:solidFill>
                          <a:effectLst/>
                          <a:latin typeface="Arial" pitchFamily="34" charset="0"/>
                          <a:ea typeface="Times New Roman"/>
                          <a:cs typeface="Arial" pitchFamily="34" charset="0"/>
                        </a:rPr>
                        <a:t>Owning the business and taking all the profit</a:t>
                      </a:r>
                    </a:p>
                    <a:p>
                      <a:pPr marL="177800" indent="-177800" algn="l">
                        <a:spcAft>
                          <a:spcPts val="600"/>
                        </a:spcAft>
                        <a:buFontTx/>
                        <a:buBlip>
                          <a:blip r:embed="rId3"/>
                        </a:buBlip>
                      </a:pPr>
                      <a:r>
                        <a:rPr lang="en-GB" sz="1630" baseline="0" dirty="0" smtClean="0">
                          <a:solidFill>
                            <a:schemeClr val="tx1"/>
                          </a:solidFill>
                          <a:effectLst/>
                          <a:latin typeface="Arial" pitchFamily="34" charset="0"/>
                          <a:ea typeface="Times New Roman"/>
                          <a:cs typeface="Arial" pitchFamily="34" charset="0"/>
                        </a:rPr>
                        <a:t>Being legally responsible for all the staff</a:t>
                      </a:r>
                    </a:p>
                    <a:p>
                      <a:pPr marL="177800" indent="-177800" algn="l">
                        <a:spcAft>
                          <a:spcPts val="600"/>
                        </a:spcAft>
                        <a:buFontTx/>
                        <a:buBlip>
                          <a:blip r:embed="rId3"/>
                        </a:buBlip>
                      </a:pPr>
                      <a:r>
                        <a:rPr lang="en-GB" sz="1630" baseline="0" dirty="0" smtClean="0">
                          <a:solidFill>
                            <a:srgbClr val="FF0000"/>
                          </a:solidFill>
                          <a:effectLst/>
                          <a:latin typeface="Arial" pitchFamily="34" charset="0"/>
                          <a:ea typeface="Times New Roman"/>
                          <a:cs typeface="Arial" pitchFamily="34" charset="0"/>
                        </a:rPr>
                        <a:t>Just because you pay them, does not mean you are not liable</a:t>
                      </a:r>
                    </a:p>
                    <a:p>
                      <a:pPr marL="177800" indent="-177800" algn="l">
                        <a:spcAft>
                          <a:spcPts val="600"/>
                        </a:spcAft>
                        <a:buFontTx/>
                        <a:buBlip>
                          <a:blip r:embed="rId3"/>
                        </a:buBlip>
                      </a:pPr>
                      <a:r>
                        <a:rPr lang="en-GB" sz="1630" baseline="0" dirty="0" smtClean="0">
                          <a:solidFill>
                            <a:schemeClr val="tx1"/>
                          </a:solidFill>
                          <a:effectLst/>
                          <a:latin typeface="Arial" pitchFamily="34" charset="0"/>
                          <a:ea typeface="Times New Roman"/>
                          <a:cs typeface="Arial" pitchFamily="34" charset="0"/>
                        </a:rPr>
                        <a:t>All problems are your problems</a:t>
                      </a:r>
                    </a:p>
                    <a:p>
                      <a:pPr marL="177800" indent="-177800" algn="l">
                        <a:spcAft>
                          <a:spcPts val="600"/>
                        </a:spcAft>
                        <a:buFontTx/>
                        <a:buBlip>
                          <a:blip r:embed="rId3"/>
                        </a:buBlip>
                      </a:pPr>
                      <a:r>
                        <a:rPr lang="en-GB" sz="1630" baseline="0" dirty="0" smtClean="0">
                          <a:solidFill>
                            <a:srgbClr val="FF0000"/>
                          </a:solidFill>
                          <a:effectLst/>
                          <a:latin typeface="Arial" pitchFamily="34" charset="0"/>
                          <a:ea typeface="Times New Roman"/>
                          <a:cs typeface="Arial" pitchFamily="34" charset="0"/>
                        </a:rPr>
                        <a:t>Prestige, you could be the next Branson, Gates, Jobs or Martha Stewart.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40676"/>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35531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900" b="1" dirty="0" smtClean="0">
                <a:latin typeface="Calibri" panose="020F0502020204030204" pitchFamily="34" charset="0"/>
              </a:rPr>
              <a:t>Sole Traders </a:t>
            </a:r>
            <a:r>
              <a:rPr lang="en-US" sz="1900" dirty="0" smtClean="0">
                <a:latin typeface="Calibri" panose="020F0502020204030204" pitchFamily="34" charset="0"/>
              </a:rPr>
              <a:t>is the most popular form of business organisation. It is a business owned and operated by just one person – the owner is the sole proprietor. One of the reasons it is such a common form of organisation is because there are so few legal requirements to set it up, the only ones that must be followed are:</a:t>
            </a:r>
          </a:p>
          <a:p>
            <a:pPr marL="568325" indent="-280988">
              <a:buClr>
                <a:srgbClr val="00B050"/>
              </a:buClr>
              <a:buFont typeface="Arial" panose="020B0604020202020204" pitchFamily="34" charset="0"/>
              <a:buChar char="•"/>
            </a:pPr>
            <a:r>
              <a:rPr lang="en-US" sz="1900" dirty="0" smtClean="0">
                <a:latin typeface="Calibri" panose="020F0502020204030204" pitchFamily="34" charset="0"/>
              </a:rPr>
              <a:t>The owner must register with, and send annual accounts to, the Government Tax Office</a:t>
            </a:r>
          </a:p>
          <a:p>
            <a:pPr marL="568325" indent="-280988">
              <a:buClr>
                <a:srgbClr val="00B050"/>
              </a:buClr>
              <a:buFont typeface="Arial" panose="020B0604020202020204" pitchFamily="34" charset="0"/>
              <a:buChar char="•"/>
            </a:pPr>
            <a:r>
              <a:rPr lang="en-US" sz="1900" dirty="0" smtClean="0">
                <a:latin typeface="Calibri" panose="020F0502020204030204" pitchFamily="34" charset="0"/>
              </a:rPr>
              <a:t>The name of the business sis important, in some countries the name needs to be registered with the </a:t>
            </a:r>
            <a:r>
              <a:rPr lang="en-US" sz="1900" b="1" dirty="0" smtClean="0">
                <a:latin typeface="Calibri" panose="020F0502020204030204" pitchFamily="34" charset="0"/>
              </a:rPr>
              <a:t>Registrar of Business Names</a:t>
            </a:r>
            <a:r>
              <a:rPr lang="en-US" sz="1900" dirty="0" smtClean="0">
                <a:latin typeface="Calibri" panose="020F0502020204030204" pitchFamily="34" charset="0"/>
              </a:rPr>
              <a:t>. In other countries such as the UK, is it sufficient for the owner to put the business name ion all documents and to pout a notice in the main office stating who owns the business.</a:t>
            </a:r>
          </a:p>
          <a:p>
            <a:pPr marL="568325" indent="-280988">
              <a:buClr>
                <a:srgbClr val="00B050"/>
              </a:buClr>
              <a:buFont typeface="Arial" panose="020B0604020202020204" pitchFamily="34" charset="0"/>
              <a:buChar char="•"/>
            </a:pPr>
            <a:r>
              <a:rPr lang="en-US" sz="1900" dirty="0" smtClean="0">
                <a:latin typeface="Calibri" panose="020F0502020204030204" pitchFamily="34" charset="0"/>
              </a:rPr>
              <a:t>In some industries, the sole trader must observe the laws which apply to all firms in that industry. These include health and Safety laws and obtaining an alcohol license, for example, to sell alcohol or a license to operate a taxi.</a:t>
            </a:r>
            <a:endParaRPr lang="en-GB" sz="1900" dirty="0" smtClean="0">
              <a:latin typeface="Calibri" panose="020F0502020204030204" pitchFamily="34" charset="0"/>
            </a:endParaRPr>
          </a:p>
        </p:txBody>
      </p:sp>
    </p:spTree>
    <p:extLst>
      <p:ext uri="{BB962C8B-B14F-4D97-AF65-F5344CB8AC3E}">
        <p14:creationId xmlns:p14="http://schemas.microsoft.com/office/powerpoint/2010/main" val="471780191"/>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200" dirty="0" smtClean="0"/>
              <a:t>1.3 – Types of Organisation – Sole trader</a:t>
            </a:r>
            <a:endParaRPr lang="en-GB" sz="3200" b="1" dirty="0" smtClean="0"/>
          </a:p>
        </p:txBody>
      </p:sp>
      <p:graphicFrame>
        <p:nvGraphicFramePr>
          <p:cNvPr id="25" name="Table 24"/>
          <p:cNvGraphicFramePr>
            <a:graphicFrameLocks noGrp="1"/>
          </p:cNvGraphicFramePr>
          <p:nvPr>
            <p:extLst/>
          </p:nvPr>
        </p:nvGraphicFramePr>
        <p:xfrm>
          <a:off x="6948264" y="1161875"/>
          <a:ext cx="1835893" cy="536346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601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5745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Owning the business and taking all the profit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Being legally responsible for all the staff</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Just because you pay them, does not mean you are not liable</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All problems are your problems</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Prestige, you could be the next Branson, Gates, Jobs or Martha Stewart and Ken Lay.</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189113"/>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840" b="1" dirty="0" smtClean="0">
                <a:latin typeface="Calibri" panose="020F0502020204030204" pitchFamily="34" charset="0"/>
              </a:rPr>
              <a:t>Benefits and Disadvantages – </a:t>
            </a:r>
            <a:r>
              <a:rPr lang="en-US" sz="1840" dirty="0" smtClean="0">
                <a:latin typeface="Calibri" panose="020F0502020204030204" pitchFamily="34" charset="0"/>
              </a:rPr>
              <a:t>Case Study Example</a:t>
            </a:r>
          </a:p>
          <a:p>
            <a:pPr marL="342900" indent="-342900">
              <a:buClr>
                <a:srgbClr val="00B050"/>
              </a:buClr>
              <a:buFont typeface="Wingdings 3" panose="05040102010807070707" pitchFamily="18" charset="2"/>
              <a:buChar char=""/>
            </a:pPr>
            <a:r>
              <a:rPr lang="en-US" sz="1840" dirty="0" smtClean="0">
                <a:latin typeface="Calibri" panose="020F0502020204030204" pitchFamily="34" charset="0"/>
              </a:rPr>
              <a:t>Mehmed decided to start his own taxi business as a sole trader.</a:t>
            </a:r>
          </a:p>
          <a:p>
            <a:pPr marL="457200" indent="-284163">
              <a:buClr>
                <a:srgbClr val="00B050"/>
              </a:buClr>
              <a:buFont typeface="Arial" panose="020B0604020202020204" pitchFamily="34" charset="0"/>
              <a:buChar char="•"/>
            </a:pPr>
            <a:r>
              <a:rPr lang="en-US" sz="1840" b="1" dirty="0" smtClean="0">
                <a:latin typeface="Calibri" panose="020F0502020204030204" pitchFamily="34" charset="0"/>
              </a:rPr>
              <a:t>Advantages</a:t>
            </a:r>
            <a:r>
              <a:rPr lang="en-US" sz="1840" dirty="0" smtClean="0">
                <a:latin typeface="Calibri" panose="020F0502020204030204" pitchFamily="34" charset="0"/>
              </a:rPr>
              <a:t> – There are few legal regulations for him to worry about when he set up the business.</a:t>
            </a:r>
          </a:p>
          <a:p>
            <a:pPr marL="457200" indent="-284163">
              <a:buClr>
                <a:srgbClr val="00B050"/>
              </a:buClr>
              <a:buFont typeface="Arial" panose="020B0604020202020204" pitchFamily="34" charset="0"/>
              <a:buChar char="•"/>
            </a:pPr>
            <a:r>
              <a:rPr lang="en-US" sz="1840" dirty="0" smtClean="0">
                <a:latin typeface="Calibri" panose="020F0502020204030204" pitchFamily="34" charset="0"/>
              </a:rPr>
              <a:t>He is his own boss, he has complete control over the business and there is no need to consult with or ask others before making decisions.</a:t>
            </a:r>
          </a:p>
          <a:p>
            <a:pPr marL="457200" indent="-284163">
              <a:buClr>
                <a:srgbClr val="00B050"/>
              </a:buClr>
              <a:buFont typeface="Arial" panose="020B0604020202020204" pitchFamily="34" charset="0"/>
              <a:buChar char="•"/>
            </a:pPr>
            <a:r>
              <a:rPr lang="en-US" sz="1840" dirty="0" smtClean="0">
                <a:latin typeface="Calibri" panose="020F0502020204030204" pitchFamily="34" charset="0"/>
              </a:rPr>
              <a:t>He has the freedom to choose his own holidays, hours of work, prices to be charged and whom to employ (unless he is too busy)</a:t>
            </a:r>
          </a:p>
          <a:p>
            <a:pPr marL="457200" indent="-284163">
              <a:buClr>
                <a:srgbClr val="00B050"/>
              </a:buClr>
              <a:buFont typeface="Arial" panose="020B0604020202020204" pitchFamily="34" charset="0"/>
              <a:buChar char="•"/>
            </a:pPr>
            <a:r>
              <a:rPr lang="en-US" sz="1840" dirty="0" smtClean="0">
                <a:latin typeface="Calibri" panose="020F0502020204030204" pitchFamily="34" charset="0"/>
              </a:rPr>
              <a:t>He has close contact with his customers, the personal satisfaction of knowing his regular customers and the ability to respond quickly to their needs and demands.</a:t>
            </a:r>
          </a:p>
          <a:p>
            <a:pPr marL="457200" indent="-284163">
              <a:buClr>
                <a:srgbClr val="00B050"/>
              </a:buClr>
              <a:buFont typeface="Arial" panose="020B0604020202020204" pitchFamily="34" charset="0"/>
              <a:buChar char="•"/>
            </a:pPr>
            <a:r>
              <a:rPr lang="en-US" sz="1840" dirty="0" smtClean="0">
                <a:latin typeface="Calibri" panose="020F0502020204030204" pitchFamily="34" charset="0"/>
              </a:rPr>
              <a:t>He has an incentive to work hard and keep all the profits, after tax, and does not need to share it.</a:t>
            </a:r>
          </a:p>
          <a:p>
            <a:pPr marL="457200" indent="-284163">
              <a:buClr>
                <a:srgbClr val="00B050"/>
              </a:buClr>
              <a:buFont typeface="Arial" panose="020B0604020202020204" pitchFamily="34" charset="0"/>
              <a:buChar char="•"/>
            </a:pPr>
            <a:r>
              <a:rPr lang="en-US" sz="1840" dirty="0" smtClean="0">
                <a:latin typeface="Calibri" panose="020F0502020204030204" pitchFamily="34" charset="0"/>
              </a:rPr>
              <a:t>He does not have to give information about his business to anyone else other than the Tax Office, enjoying complete secrecy in business matters. </a:t>
            </a:r>
          </a:p>
        </p:txBody>
      </p:sp>
    </p:spTree>
    <p:extLst>
      <p:ext uri="{BB962C8B-B14F-4D97-AF65-F5344CB8AC3E}">
        <p14:creationId xmlns:p14="http://schemas.microsoft.com/office/powerpoint/2010/main" val="3467152239"/>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200" dirty="0" smtClean="0"/>
              <a:t>1.3 – Types of Organisation – Sole trader</a:t>
            </a:r>
            <a:endParaRPr lang="en-GB" sz="3200" b="1" dirty="0" smtClean="0"/>
          </a:p>
        </p:txBody>
      </p:sp>
      <p:graphicFrame>
        <p:nvGraphicFramePr>
          <p:cNvPr id="25" name="Table 24"/>
          <p:cNvGraphicFramePr>
            <a:graphicFrameLocks noGrp="1"/>
          </p:cNvGraphicFramePr>
          <p:nvPr>
            <p:extLst/>
          </p:nvPr>
        </p:nvGraphicFramePr>
        <p:xfrm>
          <a:off x="6948264" y="1161875"/>
          <a:ext cx="1835893" cy="536346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601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5745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Owning the business and taking all the profit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Being legally responsible for all the staff</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Just because you pay them, does not mean you are not liable</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All problems are your problems</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Prestige, you could be the next Branson, Gates, Jobs or Martha Stewart and Ken Lay.</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00" dirty="0" smtClean="0">
                <a:latin typeface="Calibri" panose="020F0502020204030204" pitchFamily="34" charset="0"/>
              </a:rPr>
              <a:t>After operating the business for several months, Mehmed realized that there are also some disadvantages to being a sole trader.</a:t>
            </a:r>
          </a:p>
          <a:p>
            <a:pPr marL="457200" indent="-284163">
              <a:buClr>
                <a:srgbClr val="00B050"/>
              </a:buClr>
              <a:buFont typeface="Arial" panose="020B0604020202020204" pitchFamily="34" charset="0"/>
              <a:buChar char="•"/>
            </a:pPr>
            <a:r>
              <a:rPr lang="en-US" sz="1600" b="1" dirty="0" smtClean="0">
                <a:latin typeface="Calibri" panose="020F0502020204030204" pitchFamily="34" charset="0"/>
              </a:rPr>
              <a:t>Disadvantages</a:t>
            </a:r>
            <a:r>
              <a:rPr lang="en-US" sz="1600" dirty="0" smtClean="0">
                <a:latin typeface="Calibri" panose="020F0502020204030204" pitchFamily="34" charset="0"/>
              </a:rPr>
              <a:t> – He has no one to discuss business matters with as he is the sole owner.</a:t>
            </a:r>
          </a:p>
          <a:p>
            <a:pPr marL="457200" indent="-284163">
              <a:buClr>
                <a:srgbClr val="00B050"/>
              </a:buClr>
              <a:buFont typeface="Arial" panose="020B0604020202020204" pitchFamily="34" charset="0"/>
              <a:buChar char="•"/>
            </a:pPr>
            <a:r>
              <a:rPr lang="en-US" sz="1600" dirty="0" smtClean="0">
                <a:latin typeface="Calibri" panose="020F0502020204030204" pitchFamily="34" charset="0"/>
              </a:rPr>
              <a:t>He does not have the benefit of </a:t>
            </a:r>
            <a:r>
              <a:rPr lang="en-US" sz="1600" b="1" dirty="0" smtClean="0">
                <a:latin typeface="Calibri" panose="020F0502020204030204" pitchFamily="34" charset="0"/>
                <a:hlinkClick r:id="rId5" action="ppaction://hlinksldjump"/>
              </a:rPr>
              <a:t>Limited Liability</a:t>
            </a:r>
            <a:r>
              <a:rPr lang="en-US" sz="1600" dirty="0" smtClean="0">
                <a:latin typeface="Calibri" panose="020F0502020204030204" pitchFamily="34" charset="0"/>
              </a:rPr>
              <a:t>. The business is not a separate legal unit, therefor he is responsible for all the business debts. </a:t>
            </a:r>
            <a:r>
              <a:rPr lang="en-US" sz="1600" b="1" dirty="0" smtClean="0">
                <a:latin typeface="Calibri" panose="020F0502020204030204" pitchFamily="34" charset="0"/>
              </a:rPr>
              <a:t>Unlimited Liability</a:t>
            </a:r>
            <a:r>
              <a:rPr lang="en-US" sz="1600" dirty="0" smtClean="0">
                <a:latin typeface="Calibri" panose="020F0502020204030204" pitchFamily="34" charset="0"/>
              </a:rPr>
              <a:t> means that if the business cannot pay its debts, then the people owed money (creditors) can force the company to sell assets to pay for them.</a:t>
            </a:r>
          </a:p>
          <a:p>
            <a:pPr marL="457200" indent="-284163">
              <a:buClr>
                <a:srgbClr val="00B050"/>
              </a:buClr>
              <a:buFont typeface="Arial" panose="020B0604020202020204" pitchFamily="34" charset="0"/>
              <a:buChar char="•"/>
            </a:pPr>
            <a:r>
              <a:rPr lang="en-US" sz="1600" dirty="0" smtClean="0">
                <a:latin typeface="Calibri" panose="020F0502020204030204" pitchFamily="34" charset="0"/>
              </a:rPr>
              <a:t>In order to expand the business and buy more taxis, he will need money he may not have. Finance sources for a sole trader and limited to the owner’s savings, profits and by bank loans. There are no other owners to get money off, and banks are reluctant to lend large amounts of money to small businesses.</a:t>
            </a:r>
          </a:p>
          <a:p>
            <a:pPr marL="457200" indent="-284163">
              <a:buClr>
                <a:srgbClr val="00B050"/>
              </a:buClr>
              <a:buFont typeface="Arial" panose="020B0604020202020204" pitchFamily="34" charset="0"/>
              <a:buChar char="•"/>
            </a:pPr>
            <a:r>
              <a:rPr lang="en-US" sz="1600" dirty="0" smtClean="0">
                <a:latin typeface="Calibri" panose="020F0502020204030204" pitchFamily="34" charset="0"/>
              </a:rPr>
              <a:t>The business is likely </a:t>
            </a:r>
            <a:r>
              <a:rPr lang="en-US" sz="1600" dirty="0">
                <a:latin typeface="Calibri" panose="020F0502020204030204" pitchFamily="34" charset="0"/>
              </a:rPr>
              <a:t>t</a:t>
            </a:r>
            <a:r>
              <a:rPr lang="en-US" sz="1600" dirty="0" smtClean="0">
                <a:latin typeface="Calibri" panose="020F0502020204030204" pitchFamily="34" charset="0"/>
              </a:rPr>
              <a:t>o remain small because capital for expansion is restricted. The business in unlikely to benefit from economies of scale, and he cannot offer much training opportunities for the workers future careers.</a:t>
            </a:r>
          </a:p>
          <a:p>
            <a:pPr marL="457200" indent="-284163">
              <a:buClr>
                <a:srgbClr val="00B050"/>
              </a:buClr>
              <a:buFont typeface="Arial" panose="020B0604020202020204" pitchFamily="34" charset="0"/>
              <a:buChar char="•"/>
            </a:pPr>
            <a:r>
              <a:rPr lang="en-US" sz="1600" dirty="0" smtClean="0">
                <a:latin typeface="Calibri" panose="020F0502020204030204" pitchFamily="34" charset="0"/>
              </a:rPr>
              <a:t>If Mehmed is ill there is no-one to take control of the business, he cannot pass on the business to his sons and if he dies the business will be legally gone. This is because there is no continuity of business after the death of the owner.</a:t>
            </a:r>
          </a:p>
        </p:txBody>
      </p:sp>
    </p:spTree>
    <p:extLst>
      <p:ext uri="{BB962C8B-B14F-4D97-AF65-F5344CB8AC3E}">
        <p14:creationId xmlns:p14="http://schemas.microsoft.com/office/powerpoint/2010/main" val="1703476856"/>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sz="3000" dirty="0" smtClean="0"/>
              <a:t>1.3 – Types of Organisation – Partnerships</a:t>
            </a:r>
            <a:endParaRPr lang="en-GB" sz="3000" b="1" dirty="0" smtClean="0"/>
          </a:p>
        </p:txBody>
      </p:sp>
      <p:graphicFrame>
        <p:nvGraphicFramePr>
          <p:cNvPr id="25" name="Table 24"/>
          <p:cNvGraphicFramePr>
            <a:graphicFrameLocks noGrp="1"/>
          </p:cNvGraphicFramePr>
          <p:nvPr>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40147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300" dirty="0" smtClean="0">
                <a:latin typeface="Calibri" panose="020F0502020204030204" pitchFamily="34" charset="0"/>
              </a:rPr>
              <a:t>A </a:t>
            </a:r>
            <a:r>
              <a:rPr lang="en-US" sz="2300" b="1" dirty="0" smtClean="0">
                <a:latin typeface="Calibri" panose="020F0502020204030204" pitchFamily="34" charset="0"/>
              </a:rPr>
              <a:t>partnership </a:t>
            </a:r>
            <a:r>
              <a:rPr lang="en-US" sz="2300" dirty="0" smtClean="0">
                <a:latin typeface="Calibri" panose="020F0502020204030204" pitchFamily="34" charset="0"/>
              </a:rPr>
              <a:t>is a group or association of at least 2 people who agree to own and run a business together. In some countries, such as India, there is a maximum limit of 20 people. The partners will contribute to the capital of the business, will have a say in how the business is run and will share profits.</a:t>
            </a:r>
          </a:p>
          <a:p>
            <a:pPr marL="342900" indent="-342900">
              <a:buClr>
                <a:srgbClr val="00B050"/>
              </a:buClr>
              <a:buFont typeface="Wingdings 3" panose="05040102010807070707" pitchFamily="18" charset="2"/>
              <a:buChar char=""/>
            </a:pPr>
            <a:r>
              <a:rPr lang="en-US" sz="2300" dirty="0" smtClean="0">
                <a:latin typeface="Calibri" panose="020F0502020204030204" pitchFamily="34" charset="0"/>
              </a:rPr>
              <a:t>Partnerships are set up easily, Mehmed could just ask someone (a verbal agreement) he knew to be a partner in the business. He would be advised to create a written agreement called a </a:t>
            </a:r>
            <a:r>
              <a:rPr lang="en-US" sz="2300" b="1" dirty="0" smtClean="0">
                <a:latin typeface="Calibri" panose="020F0502020204030204" pitchFamily="34" charset="0"/>
              </a:rPr>
              <a:t>partnership agreement</a:t>
            </a:r>
            <a:r>
              <a:rPr lang="en-US" sz="2300" dirty="0" smtClean="0">
                <a:latin typeface="Calibri" panose="020F0502020204030204" pitchFamily="34" charset="0"/>
              </a:rPr>
              <a:t> or </a:t>
            </a:r>
            <a:r>
              <a:rPr lang="en-US" sz="2300" b="1" dirty="0" smtClean="0">
                <a:latin typeface="Calibri" panose="020F0502020204030204" pitchFamily="34" charset="0"/>
              </a:rPr>
              <a:t>deed of partnership</a:t>
            </a:r>
            <a:r>
              <a:rPr lang="en-US" sz="2300" dirty="0" smtClean="0">
                <a:latin typeface="Calibri" panose="020F0502020204030204" pitchFamily="34" charset="0"/>
              </a:rPr>
              <a:t>. Without this document, partners may disagree who put the most capital into the business or who is entitled to more of the profits. Written agreements fix this.</a:t>
            </a:r>
          </a:p>
        </p:txBody>
      </p:sp>
    </p:spTree>
    <p:extLst>
      <p:ext uri="{BB962C8B-B14F-4D97-AF65-F5344CB8AC3E}">
        <p14:creationId xmlns:p14="http://schemas.microsoft.com/office/powerpoint/2010/main" val="454875976"/>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400" dirty="0" smtClean="0"/>
              <a:t>1.3 – Types of Organisation – Partnerships – Case Study</a:t>
            </a:r>
            <a:endParaRPr lang="en-GB" sz="2400" b="1" dirty="0" smtClean="0"/>
          </a:p>
        </p:txBody>
      </p:sp>
      <p:graphicFrame>
        <p:nvGraphicFramePr>
          <p:cNvPr id="25" name="Table 24"/>
          <p:cNvGraphicFramePr>
            <a:graphicFrameLocks noGrp="1"/>
          </p:cNvGraphicFramePr>
          <p:nvPr>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340" dirty="0" smtClean="0">
                <a:latin typeface="Calibri" panose="020F0502020204030204" pitchFamily="34" charset="0"/>
              </a:rPr>
              <a:t>Mehmed offers his friend Marta the chance to become a partner in the taxi business. They have prepared a written agreement which contains the points:</a:t>
            </a:r>
          </a:p>
          <a:p>
            <a:pPr marL="685800" indent="-342900">
              <a:buClr>
                <a:srgbClr val="00B050"/>
              </a:buClr>
              <a:buFont typeface="+mj-lt"/>
              <a:buAutoNum type="arabicPeriod"/>
            </a:pPr>
            <a:r>
              <a:rPr lang="en-US" sz="2340" dirty="0" smtClean="0">
                <a:latin typeface="Calibri" panose="020F0502020204030204" pitchFamily="34" charset="0"/>
              </a:rPr>
              <a:t>The amount of capital invested in the business by both partners.</a:t>
            </a:r>
          </a:p>
          <a:p>
            <a:pPr marL="685800" indent="-342900">
              <a:buClr>
                <a:srgbClr val="00B050"/>
              </a:buClr>
              <a:buFont typeface="+mj-lt"/>
              <a:buAutoNum type="arabicPeriod"/>
            </a:pPr>
            <a:r>
              <a:rPr lang="en-US" sz="2340" dirty="0" smtClean="0">
                <a:latin typeface="Calibri" panose="020F0502020204030204" pitchFamily="34" charset="0"/>
              </a:rPr>
              <a:t>The tasks to be undertaken by each partner.</a:t>
            </a:r>
          </a:p>
          <a:p>
            <a:pPr marL="685800" indent="-342900">
              <a:buClr>
                <a:srgbClr val="00B050"/>
              </a:buClr>
              <a:buFont typeface="+mj-lt"/>
              <a:buAutoNum type="arabicPeriod"/>
            </a:pPr>
            <a:r>
              <a:rPr lang="en-US" sz="2340" dirty="0" smtClean="0">
                <a:latin typeface="Calibri" panose="020F0502020204030204" pitchFamily="34" charset="0"/>
              </a:rPr>
              <a:t>The way in which the profits would be shared out.</a:t>
            </a:r>
          </a:p>
          <a:p>
            <a:pPr marL="685800" indent="-342900">
              <a:buClr>
                <a:srgbClr val="00B050"/>
              </a:buClr>
              <a:buFont typeface="+mj-lt"/>
              <a:buAutoNum type="arabicPeriod"/>
            </a:pPr>
            <a:r>
              <a:rPr lang="en-US" sz="2340" dirty="0" smtClean="0">
                <a:latin typeface="Calibri" panose="020F0502020204030204" pitchFamily="34" charset="0"/>
              </a:rPr>
              <a:t>How long the partnership would last.</a:t>
            </a:r>
          </a:p>
          <a:p>
            <a:pPr marL="685800" indent="-342900">
              <a:buClr>
                <a:srgbClr val="00B050"/>
              </a:buClr>
              <a:buFont typeface="+mj-lt"/>
              <a:buAutoNum type="arabicPeriod"/>
            </a:pPr>
            <a:r>
              <a:rPr lang="en-US" sz="2340" dirty="0" smtClean="0">
                <a:latin typeface="Calibri" panose="020F0502020204030204" pitchFamily="34" charset="0"/>
              </a:rPr>
              <a:t>Arrangements for absence, retirement and how new partners would be admitted.</a:t>
            </a:r>
          </a:p>
          <a:p>
            <a:pPr marL="342900" indent="-342900">
              <a:buClr>
                <a:srgbClr val="00B050"/>
              </a:buClr>
              <a:buFont typeface="Wingdings 3" panose="05040102010807070707" pitchFamily="18" charset="2"/>
              <a:buChar char=""/>
            </a:pPr>
            <a:r>
              <a:rPr lang="en-US" sz="2340" dirty="0" smtClean="0">
                <a:latin typeface="Calibri" panose="020F0502020204030204" pitchFamily="34" charset="0"/>
              </a:rPr>
              <a:t>The two partners signed the agreement. After the partnership had been running for some time, several advantages were seen:</a:t>
            </a:r>
          </a:p>
        </p:txBody>
      </p:sp>
    </p:spTree>
    <p:extLst>
      <p:ext uri="{BB962C8B-B14F-4D97-AF65-F5344CB8AC3E}">
        <p14:creationId xmlns:p14="http://schemas.microsoft.com/office/powerpoint/2010/main" val="1302307382"/>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400" dirty="0" smtClean="0"/>
              <a:t>1.3 – Types of Organisation – Partnerships – Case Study</a:t>
            </a:r>
            <a:endParaRPr lang="en-GB" sz="2400" b="1" dirty="0" smtClean="0"/>
          </a:p>
        </p:txBody>
      </p:sp>
      <p:graphicFrame>
        <p:nvGraphicFramePr>
          <p:cNvPr id="25" name="Table 24"/>
          <p:cNvGraphicFramePr>
            <a:graphicFrameLocks noGrp="1"/>
          </p:cNvGraphicFramePr>
          <p:nvPr>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578450"/>
          </a:xfrm>
          <a:prstGeom prst="rect">
            <a:avLst/>
          </a:prstGeom>
        </p:spPr>
        <p:txBody>
          <a:bodyPr wrap="square">
            <a:spAutoFit/>
          </a:bodyPr>
          <a:lstStyle/>
          <a:p>
            <a:pPr>
              <a:buClr>
                <a:srgbClr val="00B050"/>
              </a:buClr>
            </a:pPr>
            <a:r>
              <a:rPr lang="en-US" sz="1550" b="1" dirty="0" smtClean="0">
                <a:latin typeface="Calibri" panose="020F0502020204030204" pitchFamily="34" charset="0"/>
              </a:rPr>
              <a:t>Advantages of a partnership</a:t>
            </a:r>
            <a:r>
              <a:rPr lang="en-US" sz="1550" dirty="0" smtClean="0">
                <a:latin typeface="Calibri" panose="020F0502020204030204" pitchFamily="34" charset="0"/>
              </a:rPr>
              <a:t> – </a:t>
            </a:r>
          </a:p>
          <a:p>
            <a:pPr marL="342900" indent="-342900">
              <a:buClr>
                <a:srgbClr val="00B050"/>
              </a:buClr>
              <a:buFont typeface="Wingdings 3" panose="05040102010807070707" pitchFamily="18" charset="2"/>
              <a:buChar char=""/>
            </a:pPr>
            <a:r>
              <a:rPr lang="en-US" sz="1550" dirty="0" smtClean="0">
                <a:latin typeface="Calibri" panose="020F0502020204030204" pitchFamily="34" charset="0"/>
              </a:rPr>
              <a:t>More capital could be invested in the business by Marta’s savings and this would allow expansion of the business, buying more taxis.</a:t>
            </a:r>
          </a:p>
          <a:p>
            <a:pPr marL="342900" indent="-342900">
              <a:buClr>
                <a:srgbClr val="00B050"/>
              </a:buClr>
              <a:buFont typeface="Wingdings 3" panose="05040102010807070707" pitchFamily="18" charset="2"/>
              <a:buChar char=""/>
            </a:pPr>
            <a:r>
              <a:rPr lang="en-US" sz="1550" dirty="0" smtClean="0">
                <a:latin typeface="Calibri" panose="020F0502020204030204" pitchFamily="34" charset="0"/>
              </a:rPr>
              <a:t>The responsibility for running the business is now shared. Marta specialized in the accounts and admin side, Mehmed on the marketing and services of the taxi form and on driving. Absences and holidays did not lead to major problems as one of the partners was always available.</a:t>
            </a:r>
          </a:p>
          <a:p>
            <a:pPr marL="342900" indent="-342900">
              <a:buClr>
                <a:srgbClr val="00B050"/>
              </a:buClr>
              <a:buFont typeface="Wingdings 3" panose="05040102010807070707" pitchFamily="18" charset="2"/>
              <a:buChar char=""/>
            </a:pPr>
            <a:r>
              <a:rPr lang="en-US" sz="1550" dirty="0" smtClean="0">
                <a:latin typeface="Calibri" panose="020F0502020204030204" pitchFamily="34" charset="0"/>
              </a:rPr>
              <a:t>Both partners were motivated to work hard because they would both benefit from the profits. Also, any losses made would now be shared by the partners.</a:t>
            </a:r>
          </a:p>
          <a:p>
            <a:pPr>
              <a:buClr>
                <a:srgbClr val="00B050"/>
              </a:buClr>
            </a:pPr>
            <a:r>
              <a:rPr lang="en-US" sz="1550" b="1" dirty="0" smtClean="0">
                <a:latin typeface="Calibri" panose="020F0502020204030204" pitchFamily="34" charset="0"/>
              </a:rPr>
              <a:t>Disadvantages of a partnership – </a:t>
            </a:r>
          </a:p>
          <a:p>
            <a:pPr marL="342900" indent="-342900">
              <a:buClr>
                <a:srgbClr val="00B050"/>
              </a:buClr>
              <a:buFont typeface="Wingdings 3" panose="05040102010807070707" pitchFamily="18" charset="2"/>
              <a:buChar char=""/>
            </a:pPr>
            <a:r>
              <a:rPr lang="en-US" sz="1550" dirty="0" smtClean="0">
                <a:latin typeface="Calibri" panose="020F0502020204030204" pitchFamily="34" charset="0"/>
              </a:rPr>
              <a:t>The partners did not have limited liability. If it failed then creditors could still force the partners to sell their own property to pay business debts.</a:t>
            </a:r>
          </a:p>
          <a:p>
            <a:pPr marL="342900" indent="-342900">
              <a:buClr>
                <a:srgbClr val="00B050"/>
              </a:buClr>
              <a:buFont typeface="Wingdings 3" panose="05040102010807070707" pitchFamily="18" charset="2"/>
              <a:buChar char=""/>
            </a:pPr>
            <a:r>
              <a:rPr lang="en-US" sz="1550" dirty="0" smtClean="0">
                <a:latin typeface="Calibri" panose="020F0502020204030204" pitchFamily="34" charset="0"/>
              </a:rPr>
              <a:t>The business did not have a separate legal identity. If one of the partners died then the partnership would end (Both sole traders and partnerships are said to be </a:t>
            </a:r>
            <a:r>
              <a:rPr lang="en-US" sz="1550" b="1" dirty="0" smtClean="0">
                <a:latin typeface="Calibri" panose="020F0502020204030204" pitchFamily="34" charset="0"/>
                <a:hlinkClick r:id="rId5" action="ppaction://hlinksldjump"/>
              </a:rPr>
              <a:t>unincorporated businesses </a:t>
            </a:r>
            <a:r>
              <a:rPr lang="en-US" sz="1550" dirty="0" smtClean="0">
                <a:latin typeface="Calibri" panose="020F0502020204030204" pitchFamily="34" charset="0"/>
              </a:rPr>
              <a:t>because they do not have a separate legal identity from the owners)</a:t>
            </a:r>
          </a:p>
          <a:p>
            <a:pPr marL="342900" indent="-342900">
              <a:buClr>
                <a:srgbClr val="00B050"/>
              </a:buClr>
              <a:buFont typeface="Wingdings 3" panose="05040102010807070707" pitchFamily="18" charset="2"/>
              <a:buChar char=""/>
            </a:pPr>
            <a:r>
              <a:rPr lang="en-US" sz="1550" dirty="0" smtClean="0">
                <a:latin typeface="Calibri" panose="020F0502020204030204" pitchFamily="34" charset="0"/>
              </a:rPr>
              <a:t>Partners can disagree on business decisions and consulting all partners takes time.</a:t>
            </a:r>
          </a:p>
          <a:p>
            <a:pPr marL="342900" indent="-342900">
              <a:buClr>
                <a:srgbClr val="00B050"/>
              </a:buClr>
              <a:buFont typeface="Wingdings 3" panose="05040102010807070707" pitchFamily="18" charset="2"/>
              <a:buChar char=""/>
            </a:pPr>
            <a:r>
              <a:rPr lang="en-US" sz="1550" dirty="0" smtClean="0">
                <a:latin typeface="Calibri" panose="020F0502020204030204" pitchFamily="34" charset="0"/>
              </a:rPr>
              <a:t>If one of the partners is very inefficient or dishonest then the others could suffer by losing money in the business.</a:t>
            </a:r>
          </a:p>
          <a:p>
            <a:pPr marL="342900" indent="-342900">
              <a:buClr>
                <a:srgbClr val="00B050"/>
              </a:buClr>
              <a:buFont typeface="Wingdings 3" panose="05040102010807070707" pitchFamily="18" charset="2"/>
              <a:buChar char=""/>
            </a:pPr>
            <a:r>
              <a:rPr lang="en-US" sz="1550" dirty="0" smtClean="0">
                <a:latin typeface="Calibri" panose="020F0502020204030204" pitchFamily="34" charset="0"/>
              </a:rPr>
              <a:t>Most countries limit the number of partners to 20 which limits the business growth by limiting the amount of capital that 20 people count invest.</a:t>
            </a:r>
          </a:p>
        </p:txBody>
      </p:sp>
    </p:spTree>
    <p:extLst>
      <p:ext uri="{BB962C8B-B14F-4D97-AF65-F5344CB8AC3E}">
        <p14:creationId xmlns:p14="http://schemas.microsoft.com/office/powerpoint/2010/main" val="3143089647"/>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400" dirty="0" smtClean="0"/>
              <a:t>1.3 – Types of Organisation – Partnerships – Activity 4.1</a:t>
            </a:r>
            <a:endParaRPr lang="en-GB" sz="2400" b="1" dirty="0" smtClean="0"/>
          </a:p>
        </p:txBody>
      </p:sp>
      <p:graphicFrame>
        <p:nvGraphicFramePr>
          <p:cNvPr id="25" name="Table 24"/>
          <p:cNvGraphicFramePr>
            <a:graphicFrameLocks noGrp="1"/>
          </p:cNvGraphicFramePr>
          <p:nvPr>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70" dirty="0" smtClean="0">
                <a:latin typeface="Calibri" panose="020F0502020204030204" pitchFamily="34" charset="0"/>
              </a:rPr>
              <a:t>Mehmed and Marta discussed these points with a solicitor. They agreed it was good for some situations:</a:t>
            </a:r>
          </a:p>
          <a:p>
            <a:pPr marL="514350" indent="-228600">
              <a:buClr>
                <a:srgbClr val="00B050"/>
              </a:buClr>
              <a:buFont typeface="Arial" panose="020B0604020202020204" pitchFamily="34" charset="0"/>
              <a:buChar char="•"/>
            </a:pPr>
            <a:r>
              <a:rPr lang="en-US" sz="1770" dirty="0" smtClean="0">
                <a:latin typeface="Calibri" panose="020F0502020204030204" pitchFamily="34" charset="0"/>
              </a:rPr>
              <a:t>Where people wished to form a business with others but wanted to avoid legal complications</a:t>
            </a:r>
          </a:p>
          <a:p>
            <a:pPr marL="514350" indent="-228600">
              <a:buClr>
                <a:srgbClr val="00B050"/>
              </a:buClr>
              <a:buFont typeface="Arial" panose="020B0604020202020204" pitchFamily="34" charset="0"/>
              <a:buChar char="•"/>
            </a:pPr>
            <a:r>
              <a:rPr lang="en-US" sz="1770" dirty="0" smtClean="0">
                <a:latin typeface="Calibri" panose="020F0502020204030204" pitchFamily="34" charset="0"/>
              </a:rPr>
              <a:t>Where the professional body, such as medicine and law, only allowed professional people to form a partnership, not a company.</a:t>
            </a:r>
          </a:p>
          <a:p>
            <a:pPr marL="514350" indent="-228600">
              <a:buClr>
                <a:srgbClr val="00B050"/>
              </a:buClr>
              <a:buFont typeface="Arial" panose="020B0604020202020204" pitchFamily="34" charset="0"/>
              <a:buChar char="•"/>
            </a:pPr>
            <a:r>
              <a:rPr lang="en-US" sz="1770" dirty="0" smtClean="0">
                <a:latin typeface="Calibri" panose="020F0502020204030204" pitchFamily="34" charset="0"/>
              </a:rPr>
              <a:t>Where the partners are well known to each other, possible in the same family, and want a simple means of involving several of them in the running of the business.</a:t>
            </a:r>
          </a:p>
          <a:p>
            <a:pPr marL="342900" indent="-342900">
              <a:buClr>
                <a:srgbClr val="00B050"/>
              </a:buClr>
              <a:buFont typeface="Wingdings 3" panose="05040102010807070707" pitchFamily="18" charset="2"/>
              <a:buChar char=""/>
            </a:pPr>
            <a:r>
              <a:rPr lang="en-US" sz="1770" dirty="0" smtClean="0">
                <a:latin typeface="Calibri" panose="020F0502020204030204" pitchFamily="34" charset="0"/>
              </a:rPr>
              <a:t>They each made it clear that they wanted to expand the business further but wanted to reduce the personal risk. They wanted to protect their own possessions form business creditors in the event of failure.</a:t>
            </a:r>
          </a:p>
          <a:p>
            <a:pPr marL="342900" indent="-342900">
              <a:buClr>
                <a:srgbClr val="00B050"/>
              </a:buClr>
              <a:buFont typeface="Wingdings 3" panose="05040102010807070707" pitchFamily="18" charset="2"/>
              <a:buChar char=""/>
            </a:pPr>
            <a:r>
              <a:rPr lang="en-US" sz="1770" dirty="0" smtClean="0">
                <a:latin typeface="Calibri" panose="020F0502020204030204" pitchFamily="34" charset="0"/>
              </a:rPr>
              <a:t>As partners they often discuss important business issues together and share ideas on how to run the business.</a:t>
            </a:r>
          </a:p>
          <a:p>
            <a:pPr marL="342900" indent="-342900">
              <a:buClr>
                <a:srgbClr val="00B050"/>
              </a:buClr>
              <a:buFont typeface="Wingdings 3" panose="05040102010807070707" pitchFamily="18" charset="2"/>
              <a:buChar char=""/>
            </a:pPr>
            <a:r>
              <a:rPr lang="en-US" sz="1770" dirty="0" smtClean="0">
                <a:latin typeface="Calibri" panose="020F0502020204030204" pitchFamily="34" charset="0"/>
              </a:rPr>
              <a:t>The solicitor advised them to consider forming a private limited company. It was explained that this type of business type would be very different from a partnership and would have its own benefits and drawbacks.</a:t>
            </a:r>
          </a:p>
        </p:txBody>
      </p:sp>
    </p:spTree>
    <p:extLst>
      <p:ext uri="{BB962C8B-B14F-4D97-AF65-F5344CB8AC3E}">
        <p14:creationId xmlns:p14="http://schemas.microsoft.com/office/powerpoint/2010/main" val="1938815829"/>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400" dirty="0" smtClean="0"/>
              <a:t>1.3 – Types of Organisation – Partnerships – Activity 4.1</a:t>
            </a:r>
            <a:endParaRPr lang="en-GB" sz="2400" b="1" dirty="0" smtClean="0"/>
          </a:p>
        </p:txBody>
      </p:sp>
      <p:graphicFrame>
        <p:nvGraphicFramePr>
          <p:cNvPr id="25" name="Table 24"/>
          <p:cNvGraphicFramePr>
            <a:graphicFrameLocks noGrp="1"/>
          </p:cNvGraphicFramePr>
          <p:nvPr>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472267"/>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840" dirty="0" smtClean="0">
                <a:solidFill>
                  <a:srgbClr val="FF0000"/>
                </a:solidFill>
                <a:latin typeface="Calibri" panose="020F0502020204030204" pitchFamily="34" charset="0"/>
              </a:rPr>
              <a:t>Your friend </a:t>
            </a:r>
            <a:r>
              <a:rPr lang="en-US" sz="1840" dirty="0" err="1" smtClean="0">
                <a:solidFill>
                  <a:srgbClr val="FF0000"/>
                </a:solidFill>
                <a:latin typeface="Calibri" panose="020F0502020204030204" pitchFamily="34" charset="0"/>
              </a:rPr>
              <a:t>Amel</a:t>
            </a:r>
            <a:r>
              <a:rPr lang="en-US" sz="1840" dirty="0" smtClean="0">
                <a:solidFill>
                  <a:srgbClr val="FF0000"/>
                </a:solidFill>
                <a:latin typeface="Calibri" panose="020F0502020204030204" pitchFamily="34" charset="0"/>
              </a:rPr>
              <a:t> is an expert computer engineer. He currently works for a large computer manufacturer. He thinks that he could run his own successful business. He has no experience of running a business. He has very few savings to invest into it.</a:t>
            </a:r>
          </a:p>
          <a:p>
            <a:pPr marL="342900" indent="-342900">
              <a:buClr>
                <a:srgbClr val="00B050"/>
              </a:buClr>
              <a:buFont typeface="Wingdings 3" panose="05040102010807070707" pitchFamily="18" charset="2"/>
              <a:buChar char=""/>
            </a:pPr>
            <a:r>
              <a:rPr lang="en-US" sz="1840" dirty="0" err="1" smtClean="0">
                <a:solidFill>
                  <a:srgbClr val="FF0000"/>
                </a:solidFill>
                <a:latin typeface="Calibri" panose="020F0502020204030204" pitchFamily="34" charset="0"/>
              </a:rPr>
              <a:t>Amel</a:t>
            </a:r>
            <a:r>
              <a:rPr lang="en-US" sz="1840" dirty="0" smtClean="0">
                <a:solidFill>
                  <a:srgbClr val="FF0000"/>
                </a:solidFill>
                <a:latin typeface="Calibri" panose="020F0502020204030204" pitchFamily="34" charset="0"/>
              </a:rPr>
              <a:t> has a rich, friendly and bossy as he always thinks he knows what is best.</a:t>
            </a:r>
            <a:r>
              <a:rPr lang="en-US" sz="1840" dirty="0">
                <a:solidFill>
                  <a:srgbClr val="FF0000"/>
                </a:solidFill>
                <a:latin typeface="Calibri" panose="020F0502020204030204" pitchFamily="34" charset="0"/>
              </a:rPr>
              <a:t> uncle who knows nothing about computers. He is a retired businessman</a:t>
            </a:r>
            <a:endParaRPr lang="en-US" sz="1840" dirty="0" smtClean="0">
              <a:solidFill>
                <a:srgbClr val="FF0000"/>
              </a:solidFill>
              <a:latin typeface="Calibri" panose="020F0502020204030204" pitchFamily="34" charset="0"/>
            </a:endParaRPr>
          </a:p>
          <a:p>
            <a:pPr marL="342900" indent="-342900">
              <a:buClr>
                <a:srgbClr val="00B050"/>
              </a:buClr>
              <a:buFont typeface="Wingdings 3" panose="05040102010807070707" pitchFamily="18" charset="2"/>
              <a:buChar char=""/>
            </a:pPr>
            <a:r>
              <a:rPr lang="en-US" sz="1840" dirty="0" err="1" smtClean="0">
                <a:solidFill>
                  <a:srgbClr val="FF0000"/>
                </a:solidFill>
                <a:latin typeface="Calibri" panose="020F0502020204030204" pitchFamily="34" charset="0"/>
              </a:rPr>
              <a:t>Amel</a:t>
            </a:r>
            <a:r>
              <a:rPr lang="en-US" sz="1840" dirty="0" smtClean="0">
                <a:solidFill>
                  <a:srgbClr val="FF0000"/>
                </a:solidFill>
                <a:latin typeface="Calibri" panose="020F0502020204030204" pitchFamily="34" charset="0"/>
              </a:rPr>
              <a:t> asks for your advice about whether he should set up his own business and what form of organisation he should choose. The 3 questions worrying him are:</a:t>
            </a:r>
          </a:p>
          <a:p>
            <a:pPr marL="692150" indent="-342900">
              <a:buClr>
                <a:srgbClr val="00B050"/>
              </a:buClr>
              <a:buFont typeface="+mj-lt"/>
              <a:buAutoNum type="arabicPeriod"/>
            </a:pPr>
            <a:r>
              <a:rPr lang="en-US" sz="1840" dirty="0" smtClean="0">
                <a:solidFill>
                  <a:srgbClr val="FF0000"/>
                </a:solidFill>
                <a:latin typeface="Calibri" panose="020F0502020204030204" pitchFamily="34" charset="0"/>
              </a:rPr>
              <a:t>Identify and explain </a:t>
            </a:r>
            <a:r>
              <a:rPr lang="en-US" sz="1840" b="1" dirty="0" smtClean="0">
                <a:solidFill>
                  <a:srgbClr val="FF0000"/>
                </a:solidFill>
                <a:latin typeface="Calibri" panose="020F0502020204030204" pitchFamily="34" charset="0"/>
              </a:rPr>
              <a:t>two</a:t>
            </a:r>
            <a:r>
              <a:rPr lang="en-US" sz="1840" dirty="0" smtClean="0">
                <a:solidFill>
                  <a:srgbClr val="FF0000"/>
                </a:solidFill>
                <a:latin typeface="Calibri" panose="020F0502020204030204" pitchFamily="34" charset="0"/>
              </a:rPr>
              <a:t> advantages to </a:t>
            </a:r>
            <a:r>
              <a:rPr lang="en-US" sz="1840" dirty="0" err="1" smtClean="0">
                <a:solidFill>
                  <a:srgbClr val="FF0000"/>
                </a:solidFill>
                <a:latin typeface="Calibri" panose="020F0502020204030204" pitchFamily="34" charset="0"/>
              </a:rPr>
              <a:t>Amel</a:t>
            </a:r>
            <a:r>
              <a:rPr lang="en-US" sz="1840" dirty="0" smtClean="0">
                <a:solidFill>
                  <a:srgbClr val="FF0000"/>
                </a:solidFill>
                <a:latin typeface="Calibri" panose="020F0502020204030204" pitchFamily="34" charset="0"/>
              </a:rPr>
              <a:t> of running his own business rather than working for the computer manufacturer.</a:t>
            </a:r>
          </a:p>
          <a:p>
            <a:pPr marL="692150" indent="-342900">
              <a:buClr>
                <a:srgbClr val="00B050"/>
              </a:buClr>
              <a:buFont typeface="+mj-lt"/>
              <a:buAutoNum type="arabicPeriod"/>
            </a:pPr>
            <a:r>
              <a:rPr lang="en-US" sz="1840" dirty="0" smtClean="0">
                <a:solidFill>
                  <a:srgbClr val="FF0000"/>
                </a:solidFill>
                <a:latin typeface="Calibri" panose="020F0502020204030204" pitchFamily="34" charset="0"/>
              </a:rPr>
              <a:t>Do you think he should set up a sole trader business? Explain your answer.</a:t>
            </a:r>
          </a:p>
          <a:p>
            <a:pPr marL="692150" indent="-342900">
              <a:buClr>
                <a:srgbClr val="00B050"/>
              </a:buClr>
              <a:buFont typeface="+mj-lt"/>
              <a:buAutoNum type="arabicPeriod"/>
            </a:pPr>
            <a:r>
              <a:rPr lang="en-US" sz="1840" dirty="0" smtClean="0">
                <a:solidFill>
                  <a:srgbClr val="FF0000"/>
                </a:solidFill>
                <a:latin typeface="Calibri" panose="020F0502020204030204" pitchFamily="34" charset="0"/>
              </a:rPr>
              <a:t>His uncle would like to become his partner in the business if </a:t>
            </a:r>
            <a:r>
              <a:rPr lang="en-US" sz="1840" dirty="0" err="1" smtClean="0">
                <a:solidFill>
                  <a:srgbClr val="FF0000"/>
                </a:solidFill>
                <a:latin typeface="Calibri" panose="020F0502020204030204" pitchFamily="34" charset="0"/>
              </a:rPr>
              <a:t>Amel</a:t>
            </a:r>
            <a:r>
              <a:rPr lang="en-US" sz="1840" dirty="0" smtClean="0">
                <a:solidFill>
                  <a:srgbClr val="FF0000"/>
                </a:solidFill>
                <a:latin typeface="Calibri" panose="020F0502020204030204" pitchFamily="34" charset="0"/>
              </a:rPr>
              <a:t> decides to go ahead. Identify and explain </a:t>
            </a:r>
            <a:r>
              <a:rPr lang="en-US" sz="1840" b="1" dirty="0" smtClean="0">
                <a:solidFill>
                  <a:srgbClr val="FF0000"/>
                </a:solidFill>
                <a:latin typeface="Calibri" panose="020F0502020204030204" pitchFamily="34" charset="0"/>
              </a:rPr>
              <a:t>two</a:t>
            </a:r>
            <a:r>
              <a:rPr lang="en-US" sz="1840" dirty="0" smtClean="0">
                <a:solidFill>
                  <a:srgbClr val="FF0000"/>
                </a:solidFill>
                <a:latin typeface="Calibri" panose="020F0502020204030204" pitchFamily="34" charset="0"/>
              </a:rPr>
              <a:t> advantages and </a:t>
            </a:r>
            <a:r>
              <a:rPr lang="en-US" sz="1840" b="1" dirty="0" smtClean="0">
                <a:solidFill>
                  <a:srgbClr val="FF0000"/>
                </a:solidFill>
                <a:latin typeface="Calibri" panose="020F0502020204030204" pitchFamily="34" charset="0"/>
              </a:rPr>
              <a:t>two</a:t>
            </a:r>
            <a:r>
              <a:rPr lang="en-US" sz="1840" dirty="0" smtClean="0">
                <a:solidFill>
                  <a:srgbClr val="FF0000"/>
                </a:solidFill>
                <a:latin typeface="Calibri" panose="020F0502020204030204" pitchFamily="34" charset="0"/>
              </a:rPr>
              <a:t> disadvantages to </a:t>
            </a:r>
            <a:r>
              <a:rPr lang="en-US" sz="1840" dirty="0" err="1" smtClean="0">
                <a:solidFill>
                  <a:srgbClr val="FF0000"/>
                </a:solidFill>
                <a:latin typeface="Calibri" panose="020F0502020204030204" pitchFamily="34" charset="0"/>
              </a:rPr>
              <a:t>Amel</a:t>
            </a:r>
            <a:r>
              <a:rPr lang="en-US" sz="1840" dirty="0" smtClean="0">
                <a:solidFill>
                  <a:srgbClr val="FF0000"/>
                </a:solidFill>
                <a:latin typeface="Calibri" panose="020F0502020204030204" pitchFamily="34" charset="0"/>
              </a:rPr>
              <a:t> of forming a partnership with his uncle.</a:t>
            </a:r>
          </a:p>
        </p:txBody>
      </p:sp>
      <p:sp>
        <p:nvSpPr>
          <p:cNvPr id="2" name="TextBox 1">
            <a:hlinkClick r:id="rId5" action="ppaction://hlinkfile"/>
          </p:cNvPr>
          <p:cNvSpPr txBox="1"/>
          <p:nvPr/>
        </p:nvSpPr>
        <p:spPr>
          <a:xfrm>
            <a:off x="6515894" y="5949280"/>
            <a:ext cx="288032" cy="646331"/>
          </a:xfrm>
          <a:prstGeom prst="rect">
            <a:avLst/>
          </a:prstGeom>
          <a:noFill/>
        </p:spPr>
        <p:txBody>
          <a:bodyPr wrap="square" rtlCol="0">
            <a:spAutoFit/>
          </a:bodyPr>
          <a:lstStyle/>
          <a:p>
            <a:r>
              <a:rPr lang="en-US" sz="36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04685852"/>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700" dirty="0" smtClean="0"/>
              <a:t>1.3 – Types of Organisation – Limited Partnerships</a:t>
            </a:r>
            <a:endParaRPr lang="en-GB" sz="2700" b="1" dirty="0" smtClean="0"/>
          </a:p>
        </p:txBody>
      </p:sp>
      <p:graphicFrame>
        <p:nvGraphicFramePr>
          <p:cNvPr id="25" name="Table 24"/>
          <p:cNvGraphicFramePr>
            <a:graphicFrameLocks noGrp="1"/>
          </p:cNvGraphicFramePr>
          <p:nvPr>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440" b="1" dirty="0" smtClean="0">
                <a:solidFill>
                  <a:srgbClr val="FF0000"/>
                </a:solidFill>
                <a:latin typeface="Calibri" panose="020F0502020204030204" pitchFamily="34" charset="0"/>
              </a:rPr>
              <a:t>Homework</a:t>
            </a:r>
            <a:endParaRPr lang="en-US" sz="1440" dirty="0" smtClean="0">
              <a:solidFill>
                <a:srgbClr val="FF0000"/>
              </a:solidFill>
              <a:latin typeface="Calibri" panose="020F0502020204030204" pitchFamily="34" charset="0"/>
            </a:endParaRPr>
          </a:p>
          <a:p>
            <a:pPr marL="342900" indent="-342900">
              <a:buClr>
                <a:srgbClr val="00B050"/>
              </a:buClr>
              <a:buFont typeface="Wingdings 3" panose="05040102010807070707" pitchFamily="18" charset="2"/>
              <a:buChar char=""/>
            </a:pPr>
            <a:r>
              <a:rPr lang="en-US" sz="1440" dirty="0" smtClean="0">
                <a:latin typeface="Calibri" panose="020F0502020204030204" pitchFamily="34" charset="0"/>
              </a:rPr>
              <a:t>In some countries it is possible to create </a:t>
            </a:r>
            <a:r>
              <a:rPr lang="en-US" sz="1440" b="1" dirty="0" smtClean="0">
                <a:latin typeface="Calibri" panose="020F0502020204030204" pitchFamily="34" charset="0"/>
              </a:rPr>
              <a:t>a Limited Liability Partnership</a:t>
            </a:r>
            <a:r>
              <a:rPr lang="en-US" sz="1440" dirty="0" smtClean="0">
                <a:latin typeface="Calibri" panose="020F0502020204030204" pitchFamily="34" charset="0"/>
              </a:rPr>
              <a:t>. This is a new form of structure abbreviated to LLP. It offers partners limited liability but shares in these businesses cannot be bought or sold. This type of partnership is a separate legal unit which still exists after a partner’s death, unlike ordinary partnerships that do.</a:t>
            </a:r>
          </a:p>
          <a:p>
            <a:pPr marL="342900" indent="-342900">
              <a:buClr>
                <a:srgbClr val="00B050"/>
              </a:buClr>
              <a:buFont typeface="Wingdings 3" panose="05040102010807070707" pitchFamily="18" charset="2"/>
              <a:buChar char=""/>
            </a:pPr>
            <a:r>
              <a:rPr lang="en-US" sz="1440" dirty="0">
                <a:solidFill>
                  <a:srgbClr val="FF0000"/>
                </a:solidFill>
                <a:latin typeface="Calibri" panose="020F0502020204030204" pitchFamily="34" charset="0"/>
              </a:rPr>
              <a:t>The kinds of business firms allowed in Egypt are determined by the </a:t>
            </a:r>
            <a:r>
              <a:rPr lang="en-US" sz="1440" b="1" dirty="0">
                <a:solidFill>
                  <a:srgbClr val="FF0000"/>
                </a:solidFill>
                <a:latin typeface="Calibri" panose="020F0502020204030204" pitchFamily="34" charset="0"/>
              </a:rPr>
              <a:t>Law of Commerce No. 17 of 1999</a:t>
            </a:r>
            <a:r>
              <a:rPr lang="en-US" sz="1440" dirty="0">
                <a:solidFill>
                  <a:srgbClr val="FF0000"/>
                </a:solidFill>
                <a:latin typeface="Calibri" panose="020F0502020204030204" pitchFamily="34" charset="0"/>
              </a:rPr>
              <a:t> and the </a:t>
            </a:r>
            <a:r>
              <a:rPr lang="en-US" sz="1440" b="1" dirty="0">
                <a:solidFill>
                  <a:srgbClr val="FF0000"/>
                </a:solidFill>
                <a:latin typeface="Calibri" panose="020F0502020204030204" pitchFamily="34" charset="0"/>
              </a:rPr>
              <a:t>Companies Law No. 159 of 1981</a:t>
            </a:r>
            <a:r>
              <a:rPr lang="en-US" sz="1440" dirty="0">
                <a:solidFill>
                  <a:srgbClr val="FF0000"/>
                </a:solidFill>
                <a:latin typeface="Calibri" panose="020F0502020204030204" pitchFamily="34" charset="0"/>
              </a:rPr>
              <a:t>. The Law of Commerce deals mainly with the sole proprietor and the simple partnerships, whereas the Companies Law regulates </a:t>
            </a:r>
            <a:r>
              <a:rPr lang="en-US" sz="1440" dirty="0" smtClean="0">
                <a:solidFill>
                  <a:srgbClr val="FF0000"/>
                </a:solidFill>
                <a:latin typeface="Calibri" panose="020F0502020204030204" pitchFamily="34" charset="0"/>
              </a:rPr>
              <a:t>joint </a:t>
            </a:r>
            <a:r>
              <a:rPr lang="en-US" sz="1440" dirty="0">
                <a:solidFill>
                  <a:srgbClr val="FF0000"/>
                </a:solidFill>
                <a:latin typeface="Calibri" panose="020F0502020204030204" pitchFamily="34" charset="0"/>
              </a:rPr>
              <a:t>stock companies, limited partnerships by shares, and limited liability companies.</a:t>
            </a:r>
          </a:p>
          <a:p>
            <a:pPr marL="342900" indent="-342900">
              <a:buClr>
                <a:srgbClr val="00B050"/>
              </a:buClr>
              <a:buFont typeface="Wingdings 3" panose="05040102010807070707" pitchFamily="18" charset="2"/>
              <a:buChar char=""/>
            </a:pPr>
            <a:r>
              <a:rPr lang="en-US" sz="1440" dirty="0">
                <a:solidFill>
                  <a:srgbClr val="FF0000"/>
                </a:solidFill>
                <a:latin typeface="Calibri" panose="020F0502020204030204" pitchFamily="34" charset="0"/>
              </a:rPr>
              <a:t>The </a:t>
            </a:r>
            <a:r>
              <a:rPr lang="en-US" sz="1440" b="1" dirty="0">
                <a:solidFill>
                  <a:srgbClr val="FF0000"/>
                </a:solidFill>
                <a:latin typeface="Calibri" panose="020F0502020204030204" pitchFamily="34" charset="0"/>
              </a:rPr>
              <a:t>limited partnership</a:t>
            </a:r>
            <a:r>
              <a:rPr lang="en-US" sz="1440" dirty="0">
                <a:solidFill>
                  <a:srgbClr val="FF0000"/>
                </a:solidFill>
                <a:latin typeface="Calibri" panose="020F0502020204030204" pitchFamily="34" charset="0"/>
              </a:rPr>
              <a:t> by shares, is similar to the </a:t>
            </a:r>
            <a:r>
              <a:rPr lang="en-US" sz="1440" b="1" dirty="0">
                <a:solidFill>
                  <a:srgbClr val="FF0000"/>
                </a:solidFill>
                <a:latin typeface="Calibri" panose="020F0502020204030204" pitchFamily="34" charset="0"/>
              </a:rPr>
              <a:t>joint stock company</a:t>
            </a:r>
            <a:r>
              <a:rPr lang="en-US" sz="1440" dirty="0">
                <a:solidFill>
                  <a:srgbClr val="FF0000"/>
                </a:solidFill>
                <a:latin typeface="Calibri" panose="020F0502020204030204" pitchFamily="34" charset="0"/>
              </a:rPr>
              <a:t> with the exception that at least one of the founders has unlimited liability in meeting the company's financial liabilities.</a:t>
            </a:r>
          </a:p>
          <a:p>
            <a:pPr marL="342900" indent="-342900">
              <a:buClr>
                <a:srgbClr val="00B050"/>
              </a:buClr>
              <a:buFont typeface="Wingdings 3" panose="05040102010807070707" pitchFamily="18" charset="2"/>
              <a:buChar char=""/>
            </a:pPr>
            <a:r>
              <a:rPr lang="en-US" sz="1440" dirty="0">
                <a:solidFill>
                  <a:srgbClr val="FF0000"/>
                </a:solidFill>
                <a:latin typeface="Calibri" panose="020F0502020204030204" pitchFamily="34" charset="0"/>
              </a:rPr>
              <a:t>The company is prohibited from conducting the business of insurance, banking, or savings or investing funds on other people's behalf (Article 3 &amp; 5 of the Companies Law</a:t>
            </a:r>
            <a:r>
              <a:rPr lang="en-US" sz="1440" dirty="0" smtClean="0">
                <a:solidFill>
                  <a:srgbClr val="FF0000"/>
                </a:solidFill>
                <a:latin typeface="Calibri" panose="020F0502020204030204" pitchFamily="34" charset="0"/>
              </a:rPr>
              <a:t>).</a:t>
            </a:r>
            <a:endParaRPr lang="en-US" sz="1440" dirty="0">
              <a:solidFill>
                <a:srgbClr val="FF0000"/>
              </a:solidFill>
              <a:latin typeface="Calibri" panose="020F0502020204030204" pitchFamily="34" charset="0"/>
            </a:endParaRPr>
          </a:p>
          <a:p>
            <a:pPr marL="346075" indent="-231775">
              <a:buClr>
                <a:srgbClr val="00B050"/>
              </a:buClr>
              <a:buFont typeface="+mj-lt"/>
              <a:buAutoNum type="arabicPeriod"/>
            </a:pPr>
            <a:r>
              <a:rPr lang="en-US" sz="1440" dirty="0">
                <a:solidFill>
                  <a:srgbClr val="FF0000"/>
                </a:solidFill>
                <a:latin typeface="Calibri" panose="020F0502020204030204" pitchFamily="34" charset="0"/>
              </a:rPr>
              <a:t>Explain or research why is it </a:t>
            </a:r>
            <a:r>
              <a:rPr lang="en-US" sz="1440" dirty="0" smtClean="0">
                <a:solidFill>
                  <a:srgbClr val="FF0000"/>
                </a:solidFill>
                <a:latin typeface="Calibri" panose="020F0502020204030204" pitchFamily="34" charset="0"/>
              </a:rPr>
              <a:t>limited it is limited from insurance, banks and savings.</a:t>
            </a:r>
          </a:p>
          <a:p>
            <a:pPr marL="346075" indent="-231775">
              <a:buClr>
                <a:srgbClr val="00B050"/>
              </a:buClr>
              <a:buFont typeface="+mj-lt"/>
              <a:buAutoNum type="arabicPeriod"/>
            </a:pPr>
            <a:r>
              <a:rPr lang="en-US" sz="1440" dirty="0" smtClean="0">
                <a:solidFill>
                  <a:srgbClr val="FF0000"/>
                </a:solidFill>
                <a:latin typeface="Calibri" panose="020F0502020204030204" pitchFamily="34" charset="0"/>
              </a:rPr>
              <a:t>Research the liabilities of the other shareholders.</a:t>
            </a:r>
          </a:p>
          <a:p>
            <a:pPr marL="346075" indent="-231775">
              <a:buClr>
                <a:srgbClr val="00B050"/>
              </a:buClr>
              <a:buFont typeface="+mj-lt"/>
              <a:buAutoNum type="arabicPeriod"/>
            </a:pPr>
            <a:r>
              <a:rPr lang="en-US" sz="1440" dirty="0" smtClean="0">
                <a:solidFill>
                  <a:srgbClr val="FF0000"/>
                </a:solidFill>
                <a:latin typeface="Calibri" panose="020F0502020204030204" pitchFamily="34" charset="0"/>
              </a:rPr>
              <a:t>What would happen if the main shareholder wants to reduce the number of partners?</a:t>
            </a:r>
          </a:p>
          <a:p>
            <a:pPr marL="346075" indent="-231775">
              <a:buClr>
                <a:srgbClr val="00B050"/>
              </a:buClr>
              <a:buFont typeface="+mj-lt"/>
              <a:buAutoNum type="arabicPeriod"/>
            </a:pPr>
            <a:r>
              <a:rPr lang="en-US" sz="1440" dirty="0" smtClean="0">
                <a:solidFill>
                  <a:srgbClr val="FF0000"/>
                </a:solidFill>
                <a:latin typeface="Calibri" panose="020F0502020204030204" pitchFamily="34" charset="0"/>
              </a:rPr>
              <a:t>What would the benefits of less partners be for the founder of the company?</a:t>
            </a:r>
          </a:p>
          <a:p>
            <a:pPr>
              <a:buClr>
                <a:srgbClr val="00B050"/>
              </a:buClr>
            </a:pPr>
            <a:r>
              <a:rPr lang="en-US" sz="1440" dirty="0" smtClean="0">
                <a:solidFill>
                  <a:srgbClr val="FF0000"/>
                </a:solidFill>
                <a:latin typeface="Calibri" panose="020F0502020204030204" pitchFamily="34" charset="0"/>
              </a:rPr>
              <a:t>Support for this can be found at:</a:t>
            </a:r>
          </a:p>
          <a:p>
            <a:pPr>
              <a:buClr>
                <a:srgbClr val="00B050"/>
              </a:buClr>
            </a:pPr>
            <a:r>
              <a:rPr lang="en-US" sz="1440" dirty="0">
                <a:solidFill>
                  <a:srgbClr val="FF0000"/>
                </a:solidFill>
                <a:latin typeface="Calibri" panose="020F0502020204030204" pitchFamily="34" charset="0"/>
                <a:hlinkClick r:id="rId5"/>
              </a:rPr>
              <a:t>http://</a:t>
            </a:r>
            <a:r>
              <a:rPr lang="en-US" sz="1440" dirty="0" smtClean="0">
                <a:solidFill>
                  <a:srgbClr val="FF0000"/>
                </a:solidFill>
                <a:latin typeface="Calibri" panose="020F0502020204030204" pitchFamily="34" charset="0"/>
                <a:hlinkClick r:id="rId5"/>
              </a:rPr>
              <a:t>www.amcham.org.eg/resources_publications/trade_resources/dbe/dbedtls.asp?sec=3&amp;subsec=11</a:t>
            </a:r>
            <a:r>
              <a:rPr lang="en-US" sz="1440" dirty="0" smtClean="0">
                <a:solidFill>
                  <a:srgbClr val="FF0000"/>
                </a:solidFill>
                <a:latin typeface="Calibri" panose="020F0502020204030204" pitchFamily="34" charset="0"/>
              </a:rPr>
              <a:t> </a:t>
            </a:r>
            <a:endParaRPr lang="en-US" sz="1440" dirty="0">
              <a:solidFill>
                <a:srgbClr val="FF0000"/>
              </a:solidFill>
              <a:latin typeface="Calibri" panose="020F0502020204030204" pitchFamily="34" charset="0"/>
            </a:endParaRPr>
          </a:p>
        </p:txBody>
      </p:sp>
      <p:sp>
        <p:nvSpPr>
          <p:cNvPr id="7" name="TextBox 6">
            <a:hlinkClick r:id="rId6" action="ppaction://hlinkfile"/>
          </p:cNvPr>
          <p:cNvSpPr txBox="1"/>
          <p:nvPr/>
        </p:nvSpPr>
        <p:spPr>
          <a:xfrm>
            <a:off x="6515894" y="5517232"/>
            <a:ext cx="288032" cy="646331"/>
          </a:xfrm>
          <a:prstGeom prst="rect">
            <a:avLst/>
          </a:prstGeom>
          <a:noFill/>
        </p:spPr>
        <p:txBody>
          <a:bodyPr wrap="square" rtlCol="0">
            <a:spAutoFit/>
          </a:bodyPr>
          <a:lstStyle/>
          <a:p>
            <a:r>
              <a:rPr lang="en-US" sz="36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1926312119"/>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500" dirty="0" smtClean="0"/>
              <a:t>1.3 – Types of Organisation – Partnerships – Revision</a:t>
            </a:r>
            <a:endParaRPr lang="en-GB" sz="2500" b="1" dirty="0" smtClean="0"/>
          </a:p>
        </p:txBody>
      </p:sp>
      <p:grpSp>
        <p:nvGrpSpPr>
          <p:cNvPr id="110" name="Group 109"/>
          <p:cNvGrpSpPr/>
          <p:nvPr/>
        </p:nvGrpSpPr>
        <p:grpSpPr>
          <a:xfrm>
            <a:off x="5572125" y="1778850"/>
            <a:ext cx="2882901" cy="2093232"/>
            <a:chOff x="5572125" y="1778850"/>
            <a:chExt cx="2882901" cy="2093232"/>
          </a:xfrm>
        </p:grpSpPr>
        <p:sp>
          <p:nvSpPr>
            <p:cNvPr id="39" name="Rounded Rectangle 38"/>
            <p:cNvSpPr/>
            <p:nvPr/>
          </p:nvSpPr>
          <p:spPr>
            <a:xfrm>
              <a:off x="6876256" y="1778850"/>
              <a:ext cx="1578770" cy="298734"/>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East to set up</a:t>
              </a:r>
              <a:endParaRPr lang="en-US" sz="1600" b="1" dirty="0">
                <a:latin typeface="Calibri" panose="020F0502020204030204" pitchFamily="34" charset="0"/>
              </a:endParaRPr>
            </a:p>
          </p:txBody>
        </p:sp>
        <p:cxnSp>
          <p:nvCxnSpPr>
            <p:cNvPr id="42" name="Straight Arrow Connector 41"/>
            <p:cNvCxnSpPr>
              <a:endCxn id="39" idx="2"/>
            </p:cNvCxnSpPr>
            <p:nvPr/>
          </p:nvCxnSpPr>
          <p:spPr>
            <a:xfrm flipV="1">
              <a:off x="5572125" y="2077584"/>
              <a:ext cx="2093516" cy="179449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6" name="Rounded Rectangle 45"/>
          <p:cNvSpPr/>
          <p:nvPr/>
        </p:nvSpPr>
        <p:spPr>
          <a:xfrm>
            <a:off x="3627909" y="3838411"/>
            <a:ext cx="1944216" cy="9766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SOLE TRADERS</a:t>
            </a:r>
          </a:p>
          <a:p>
            <a:pPr algn="ctr"/>
            <a:endParaRPr lang="en-US" b="1" dirty="0" smtClean="0">
              <a:latin typeface="Calibri" panose="020F0502020204030204" pitchFamily="34" charset="0"/>
            </a:endParaRPr>
          </a:p>
          <a:p>
            <a:pPr algn="ctr"/>
            <a:r>
              <a:rPr lang="en-US" b="1" dirty="0" smtClean="0">
                <a:latin typeface="Calibri" panose="020F0502020204030204" pitchFamily="34" charset="0"/>
              </a:rPr>
              <a:t>PARTNERSHIPS</a:t>
            </a:r>
            <a:endParaRPr lang="en-US" b="1" dirty="0">
              <a:latin typeface="Calibri" panose="020F0502020204030204" pitchFamily="34" charset="0"/>
            </a:endParaRPr>
          </a:p>
        </p:txBody>
      </p:sp>
      <p:sp>
        <p:nvSpPr>
          <p:cNvPr id="49" name="TextBox 48"/>
          <p:cNvSpPr txBox="1"/>
          <p:nvPr/>
        </p:nvSpPr>
        <p:spPr>
          <a:xfrm>
            <a:off x="7854291" y="6072493"/>
            <a:ext cx="912079" cy="369332"/>
          </a:xfrm>
          <a:prstGeom prst="rect">
            <a:avLst/>
          </a:prstGeom>
          <a:solidFill>
            <a:srgbClr val="FFC000"/>
          </a:solidFill>
          <a:effectLst>
            <a:outerShdw blurRad="50800" dist="38100" dir="2700000" algn="tl" rotWithShape="0">
              <a:prstClr val="black">
                <a:alpha val="40000"/>
              </a:prstClr>
            </a:outerShdw>
          </a:effectLst>
        </p:spPr>
        <p:txBody>
          <a:bodyPr wrap="square" rtlCol="0">
            <a:spAutoFit/>
          </a:bodyPr>
          <a:lstStyle/>
          <a:p>
            <a:pPr algn="ctr"/>
            <a:r>
              <a:rPr lang="en-US" dirty="0" smtClean="0"/>
              <a:t>Start</a:t>
            </a:r>
            <a:endParaRPr lang="en-US" dirty="0"/>
          </a:p>
        </p:txBody>
      </p:sp>
      <p:sp>
        <p:nvSpPr>
          <p:cNvPr id="50" name="Rectangle 3"/>
          <p:cNvSpPr>
            <a:spLocks noChangeArrowheads="1"/>
          </p:cNvSpPr>
          <p:nvPr/>
        </p:nvSpPr>
        <p:spPr bwMode="auto">
          <a:xfrm>
            <a:off x="324172" y="1147576"/>
            <a:ext cx="8496300" cy="359817"/>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28398" dir="3806097" algn="ctr" rotWithShape="0">
              <a:srgbClr val="622423">
                <a:alpha val="50000"/>
              </a:srgbClr>
            </a:outerShdw>
          </a:effectLst>
        </p:spPr>
        <p:txBody>
          <a:bodyPr/>
          <a:lstStyle/>
          <a:p>
            <a:pPr>
              <a:buClr>
                <a:srgbClr val="00B050"/>
              </a:buClr>
            </a:pPr>
            <a:r>
              <a:rPr lang="en-US" sz="2000" b="1" dirty="0" smtClean="0">
                <a:latin typeface="Calibri" panose="020F0502020204030204" pitchFamily="34" charset="0"/>
              </a:rPr>
              <a:t>1.3 - Revision </a:t>
            </a:r>
            <a:r>
              <a:rPr lang="en-US" sz="2000" b="1" dirty="0">
                <a:latin typeface="Calibri" panose="020F0502020204030204" pitchFamily="34" charset="0"/>
              </a:rPr>
              <a:t>Summary – Sole traders and Partnerships</a:t>
            </a:r>
          </a:p>
        </p:txBody>
      </p:sp>
      <p:grpSp>
        <p:nvGrpSpPr>
          <p:cNvPr id="108" name="Group 107"/>
          <p:cNvGrpSpPr/>
          <p:nvPr/>
        </p:nvGrpSpPr>
        <p:grpSpPr>
          <a:xfrm>
            <a:off x="5572125" y="3920012"/>
            <a:ext cx="3074666" cy="556094"/>
            <a:chOff x="5572125" y="3920012"/>
            <a:chExt cx="3074666" cy="556094"/>
          </a:xfrm>
        </p:grpSpPr>
        <p:sp>
          <p:nvSpPr>
            <p:cNvPr id="37" name="Rounded Rectangle 36"/>
            <p:cNvSpPr/>
            <p:nvPr/>
          </p:nvSpPr>
          <p:spPr>
            <a:xfrm>
              <a:off x="6012160" y="3920012"/>
              <a:ext cx="663549" cy="33330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But</a:t>
              </a:r>
              <a:endParaRPr lang="en-US" sz="1600" b="1" dirty="0">
                <a:latin typeface="Calibri" panose="020F0502020204030204" pitchFamily="34" charset="0"/>
              </a:endParaRPr>
            </a:p>
          </p:txBody>
        </p:sp>
        <p:cxnSp>
          <p:nvCxnSpPr>
            <p:cNvPr id="44" name="Straight Arrow Connector 43"/>
            <p:cNvCxnSpPr>
              <a:stCxn id="46" idx="3"/>
              <a:endCxn id="64" idx="1"/>
            </p:cNvCxnSpPr>
            <p:nvPr/>
          </p:nvCxnSpPr>
          <p:spPr>
            <a:xfrm>
              <a:off x="5572125" y="4326739"/>
              <a:ext cx="1495896"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Rounded Rectangle 63"/>
            <p:cNvSpPr/>
            <p:nvPr/>
          </p:nvSpPr>
          <p:spPr>
            <a:xfrm>
              <a:off x="7068021" y="4177372"/>
              <a:ext cx="1578770" cy="298734"/>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No Continuity</a:t>
              </a:r>
              <a:endParaRPr lang="en-US" sz="1600" b="1" dirty="0">
                <a:latin typeface="Calibri" panose="020F0502020204030204" pitchFamily="34" charset="0"/>
              </a:endParaRPr>
            </a:p>
          </p:txBody>
        </p:sp>
      </p:grpSp>
      <p:grpSp>
        <p:nvGrpSpPr>
          <p:cNvPr id="107" name="Group 106"/>
          <p:cNvGrpSpPr/>
          <p:nvPr/>
        </p:nvGrpSpPr>
        <p:grpSpPr>
          <a:xfrm>
            <a:off x="688974" y="3922932"/>
            <a:ext cx="2938935" cy="672922"/>
            <a:chOff x="688974" y="3922932"/>
            <a:chExt cx="2938935" cy="672922"/>
          </a:xfrm>
        </p:grpSpPr>
        <p:sp>
          <p:nvSpPr>
            <p:cNvPr id="51" name="Rounded Rectangle 50"/>
            <p:cNvSpPr/>
            <p:nvPr/>
          </p:nvSpPr>
          <p:spPr>
            <a:xfrm>
              <a:off x="2684315" y="3922932"/>
              <a:ext cx="663549" cy="33330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But</a:t>
              </a:r>
              <a:endParaRPr lang="en-US" sz="1600" b="1" dirty="0">
                <a:latin typeface="Calibri" panose="020F0502020204030204" pitchFamily="34" charset="0"/>
              </a:endParaRPr>
            </a:p>
          </p:txBody>
        </p:sp>
        <p:cxnSp>
          <p:nvCxnSpPr>
            <p:cNvPr id="55" name="Straight Arrow Connector 54"/>
            <p:cNvCxnSpPr>
              <a:stCxn id="46" idx="1"/>
              <a:endCxn id="68" idx="3"/>
            </p:cNvCxnSpPr>
            <p:nvPr/>
          </p:nvCxnSpPr>
          <p:spPr>
            <a:xfrm flipH="1">
              <a:off x="2267744" y="4326739"/>
              <a:ext cx="1360165" cy="972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Rounded Rectangle 67"/>
            <p:cNvSpPr/>
            <p:nvPr/>
          </p:nvSpPr>
          <p:spPr>
            <a:xfrm>
              <a:off x="688974" y="4077072"/>
              <a:ext cx="1578770" cy="518782"/>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No  Limited Liability</a:t>
              </a:r>
              <a:endParaRPr lang="en-US" sz="1600" b="1" dirty="0">
                <a:latin typeface="Calibri" panose="020F0502020204030204" pitchFamily="34" charset="0"/>
              </a:endParaRPr>
            </a:p>
          </p:txBody>
        </p:sp>
      </p:grpSp>
      <p:grpSp>
        <p:nvGrpSpPr>
          <p:cNvPr id="103" name="Group 102"/>
          <p:cNvGrpSpPr/>
          <p:nvPr/>
        </p:nvGrpSpPr>
        <p:grpSpPr>
          <a:xfrm>
            <a:off x="575704" y="4326739"/>
            <a:ext cx="3052205" cy="1622541"/>
            <a:chOff x="575704" y="4326739"/>
            <a:chExt cx="3052205" cy="1622541"/>
          </a:xfrm>
        </p:grpSpPr>
        <p:sp>
          <p:nvSpPr>
            <p:cNvPr id="70" name="Rounded Rectangle 69"/>
            <p:cNvSpPr/>
            <p:nvPr/>
          </p:nvSpPr>
          <p:spPr>
            <a:xfrm>
              <a:off x="575704" y="5345835"/>
              <a:ext cx="1906192" cy="603445"/>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Able to raise capital from all partners</a:t>
              </a:r>
              <a:endParaRPr lang="en-US" sz="1600" b="1" dirty="0">
                <a:latin typeface="Calibri" panose="020F0502020204030204" pitchFamily="34" charset="0"/>
              </a:endParaRPr>
            </a:p>
          </p:txBody>
        </p:sp>
        <p:cxnSp>
          <p:nvCxnSpPr>
            <p:cNvPr id="71" name="Straight Arrow Connector 70"/>
            <p:cNvCxnSpPr>
              <a:stCxn id="46" idx="1"/>
              <a:endCxn id="70" idx="0"/>
            </p:cNvCxnSpPr>
            <p:nvPr/>
          </p:nvCxnSpPr>
          <p:spPr>
            <a:xfrm flipH="1">
              <a:off x="1528800" y="4326739"/>
              <a:ext cx="2099109" cy="101909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4" name="Group 103"/>
          <p:cNvGrpSpPr/>
          <p:nvPr/>
        </p:nvGrpSpPr>
        <p:grpSpPr>
          <a:xfrm>
            <a:off x="2849214" y="4815067"/>
            <a:ext cx="1750803" cy="1134213"/>
            <a:chOff x="2849214" y="4815067"/>
            <a:chExt cx="1750803" cy="1134213"/>
          </a:xfrm>
        </p:grpSpPr>
        <p:sp>
          <p:nvSpPr>
            <p:cNvPr id="72" name="Rounded Rectangle 71"/>
            <p:cNvSpPr/>
            <p:nvPr/>
          </p:nvSpPr>
          <p:spPr>
            <a:xfrm>
              <a:off x="2849214" y="5396812"/>
              <a:ext cx="1578770" cy="552468"/>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Responsibilities Shared</a:t>
              </a:r>
              <a:endParaRPr lang="en-US" sz="1600" b="1" dirty="0">
                <a:latin typeface="Calibri" panose="020F0502020204030204" pitchFamily="34" charset="0"/>
              </a:endParaRPr>
            </a:p>
          </p:txBody>
        </p:sp>
        <p:cxnSp>
          <p:nvCxnSpPr>
            <p:cNvPr id="73" name="Straight Arrow Connector 72"/>
            <p:cNvCxnSpPr>
              <a:stCxn id="46" idx="2"/>
              <a:endCxn id="72" idx="0"/>
            </p:cNvCxnSpPr>
            <p:nvPr/>
          </p:nvCxnSpPr>
          <p:spPr>
            <a:xfrm flipH="1">
              <a:off x="3638599" y="4815067"/>
              <a:ext cx="961418" cy="58174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4600017" y="4815067"/>
            <a:ext cx="1872743" cy="1134213"/>
            <a:chOff x="4600017" y="4815067"/>
            <a:chExt cx="1872743" cy="1134213"/>
          </a:xfrm>
        </p:grpSpPr>
        <p:sp>
          <p:nvSpPr>
            <p:cNvPr id="74" name="Rounded Rectangle 73"/>
            <p:cNvSpPr/>
            <p:nvPr/>
          </p:nvSpPr>
          <p:spPr>
            <a:xfrm>
              <a:off x="4893990" y="5396812"/>
              <a:ext cx="1578770" cy="552468"/>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More ideas from new partner(s)</a:t>
              </a:r>
              <a:endParaRPr lang="en-US" sz="1600" b="1" dirty="0">
                <a:latin typeface="Calibri" panose="020F0502020204030204" pitchFamily="34" charset="0"/>
              </a:endParaRPr>
            </a:p>
          </p:txBody>
        </p:sp>
        <p:cxnSp>
          <p:nvCxnSpPr>
            <p:cNvPr id="75" name="Straight Arrow Connector 74"/>
            <p:cNvCxnSpPr>
              <a:stCxn id="46" idx="2"/>
              <a:endCxn id="74" idx="0"/>
            </p:cNvCxnSpPr>
            <p:nvPr/>
          </p:nvCxnSpPr>
          <p:spPr>
            <a:xfrm>
              <a:off x="4600017" y="4815067"/>
              <a:ext cx="1083358" cy="581745"/>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6" name="Group 105"/>
          <p:cNvGrpSpPr/>
          <p:nvPr/>
        </p:nvGrpSpPr>
        <p:grpSpPr>
          <a:xfrm>
            <a:off x="5572125" y="4326739"/>
            <a:ext cx="3000349" cy="1619641"/>
            <a:chOff x="5572125" y="4326739"/>
            <a:chExt cx="3000349" cy="1619641"/>
          </a:xfrm>
        </p:grpSpPr>
        <p:sp>
          <p:nvSpPr>
            <p:cNvPr id="76" name="Rounded Rectangle 75"/>
            <p:cNvSpPr/>
            <p:nvPr/>
          </p:nvSpPr>
          <p:spPr>
            <a:xfrm>
              <a:off x="6993704" y="5396812"/>
              <a:ext cx="1578770" cy="549568"/>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Partners can </a:t>
              </a:r>
              <a:r>
                <a:rPr lang="en-US" sz="1600" b="1" dirty="0" err="1" smtClean="0">
                  <a:latin typeface="Calibri" panose="020F0502020204030204" pitchFamily="34" charset="0"/>
                </a:rPr>
                <a:t>specialise</a:t>
              </a:r>
              <a:endParaRPr lang="en-US" sz="1600" b="1" dirty="0">
                <a:latin typeface="Calibri" panose="020F0502020204030204" pitchFamily="34" charset="0"/>
              </a:endParaRPr>
            </a:p>
          </p:txBody>
        </p:sp>
        <p:cxnSp>
          <p:nvCxnSpPr>
            <p:cNvPr id="77" name="Straight Arrow Connector 76"/>
            <p:cNvCxnSpPr>
              <a:stCxn id="46" idx="3"/>
              <a:endCxn id="76" idx="0"/>
            </p:cNvCxnSpPr>
            <p:nvPr/>
          </p:nvCxnSpPr>
          <p:spPr>
            <a:xfrm>
              <a:off x="5572125" y="4326739"/>
              <a:ext cx="2210964" cy="107007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3" name="Group 112"/>
          <p:cNvGrpSpPr/>
          <p:nvPr/>
        </p:nvGrpSpPr>
        <p:grpSpPr>
          <a:xfrm>
            <a:off x="640590" y="1781883"/>
            <a:ext cx="3031993" cy="2138130"/>
            <a:chOff x="640590" y="1781883"/>
            <a:chExt cx="3031993" cy="2138130"/>
          </a:xfrm>
        </p:grpSpPr>
        <p:sp>
          <p:nvSpPr>
            <p:cNvPr id="78" name="Rounded Rectangle 77"/>
            <p:cNvSpPr/>
            <p:nvPr/>
          </p:nvSpPr>
          <p:spPr>
            <a:xfrm>
              <a:off x="640590" y="1781883"/>
              <a:ext cx="1627154" cy="53229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Owner in complete control</a:t>
              </a:r>
              <a:endParaRPr lang="en-US" sz="1600" b="1" dirty="0">
                <a:latin typeface="Calibri" panose="020F0502020204030204" pitchFamily="34" charset="0"/>
              </a:endParaRPr>
            </a:p>
          </p:txBody>
        </p:sp>
        <p:cxnSp>
          <p:nvCxnSpPr>
            <p:cNvPr id="79" name="Straight Arrow Connector 78"/>
            <p:cNvCxnSpPr>
              <a:endCxn id="78" idx="2"/>
            </p:cNvCxnSpPr>
            <p:nvPr/>
          </p:nvCxnSpPr>
          <p:spPr>
            <a:xfrm flipH="1" flipV="1">
              <a:off x="1454167" y="2314181"/>
              <a:ext cx="2218416" cy="160583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2" name="Group 111"/>
          <p:cNvGrpSpPr/>
          <p:nvPr/>
        </p:nvGrpSpPr>
        <p:grpSpPr>
          <a:xfrm>
            <a:off x="2883197" y="1772317"/>
            <a:ext cx="1716820" cy="2066094"/>
            <a:chOff x="2883197" y="1772317"/>
            <a:chExt cx="1716820" cy="2066094"/>
          </a:xfrm>
        </p:grpSpPr>
        <p:sp>
          <p:nvSpPr>
            <p:cNvPr id="80" name="Rounded Rectangle 79"/>
            <p:cNvSpPr/>
            <p:nvPr/>
          </p:nvSpPr>
          <p:spPr>
            <a:xfrm>
              <a:off x="2883197" y="1772317"/>
              <a:ext cx="1578770" cy="504553"/>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No sharing of profits</a:t>
              </a:r>
              <a:endParaRPr lang="en-US" sz="1600" b="1" dirty="0">
                <a:latin typeface="Calibri" panose="020F0502020204030204" pitchFamily="34" charset="0"/>
              </a:endParaRPr>
            </a:p>
          </p:txBody>
        </p:sp>
        <p:cxnSp>
          <p:nvCxnSpPr>
            <p:cNvPr id="81" name="Straight Arrow Connector 80"/>
            <p:cNvCxnSpPr>
              <a:stCxn id="46" idx="0"/>
              <a:endCxn id="80" idx="2"/>
            </p:cNvCxnSpPr>
            <p:nvPr/>
          </p:nvCxnSpPr>
          <p:spPr>
            <a:xfrm flipH="1" flipV="1">
              <a:off x="3672582" y="2276870"/>
              <a:ext cx="927435" cy="156154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1" name="Group 110"/>
          <p:cNvGrpSpPr/>
          <p:nvPr/>
        </p:nvGrpSpPr>
        <p:grpSpPr>
          <a:xfrm>
            <a:off x="4600017" y="1781882"/>
            <a:ext cx="1872743" cy="2056529"/>
            <a:chOff x="4600017" y="1781882"/>
            <a:chExt cx="1872743" cy="2056529"/>
          </a:xfrm>
        </p:grpSpPr>
        <p:sp>
          <p:nvSpPr>
            <p:cNvPr id="82" name="Rounded Rectangle 81"/>
            <p:cNvSpPr/>
            <p:nvPr/>
          </p:nvSpPr>
          <p:spPr>
            <a:xfrm>
              <a:off x="4893990" y="1781882"/>
              <a:ext cx="1578770" cy="494989"/>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Incentive to work hard</a:t>
              </a:r>
              <a:endParaRPr lang="en-US" sz="1600" b="1" dirty="0">
                <a:latin typeface="Calibri" panose="020F0502020204030204" pitchFamily="34" charset="0"/>
              </a:endParaRPr>
            </a:p>
          </p:txBody>
        </p:sp>
        <p:cxnSp>
          <p:nvCxnSpPr>
            <p:cNvPr id="83" name="Straight Arrow Connector 82"/>
            <p:cNvCxnSpPr>
              <a:stCxn id="46" idx="0"/>
              <a:endCxn id="82" idx="2"/>
            </p:cNvCxnSpPr>
            <p:nvPr/>
          </p:nvCxnSpPr>
          <p:spPr>
            <a:xfrm flipV="1">
              <a:off x="4600017" y="2276871"/>
              <a:ext cx="1083358" cy="156154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89848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9"/>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3"/>
                                        </p:tgtEl>
                                        <p:attrNameLst>
                                          <p:attrName>style.visibility</p:attrName>
                                        </p:attrNameLst>
                                      </p:cBhvr>
                                      <p:to>
                                        <p:strVal val="visible"/>
                                      </p:to>
                                    </p:set>
                                    <p:animEffect transition="in" filter="fade">
                                      <p:cBhvr>
                                        <p:cTn id="12" dur="500"/>
                                        <p:tgtEl>
                                          <p:spTgt spid="1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500"/>
                                        <p:tgtEl>
                                          <p:spTgt spid="1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fade">
                                      <p:cBhvr>
                                        <p:cTn id="22" dur="500"/>
                                        <p:tgtEl>
                                          <p:spTgt spid="1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0"/>
                                        </p:tgtEl>
                                        <p:attrNameLst>
                                          <p:attrName>style.visibility</p:attrName>
                                        </p:attrNameLst>
                                      </p:cBhvr>
                                      <p:to>
                                        <p:strVal val="visible"/>
                                      </p:to>
                                    </p:set>
                                    <p:animEffect transition="in" filter="fade">
                                      <p:cBhvr>
                                        <p:cTn id="27" dur="500"/>
                                        <p:tgtEl>
                                          <p:spTgt spid="1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4"/>
                                        </p:tgtEl>
                                        <p:attrNameLst>
                                          <p:attrName>style.visibility</p:attrName>
                                        </p:attrNameLst>
                                      </p:cBhvr>
                                      <p:to>
                                        <p:strVal val="visible"/>
                                      </p:to>
                                    </p:set>
                                    <p:animEffect transition="in" filter="fade">
                                      <p:cBhvr>
                                        <p:cTn id="37" dur="500"/>
                                        <p:tgtEl>
                                          <p:spTgt spid="10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fade">
                                      <p:cBhvr>
                                        <p:cTn id="42" dur="500"/>
                                        <p:tgtEl>
                                          <p:spTgt spid="10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fade">
                                      <p:cBhvr>
                                        <p:cTn id="47" dur="500"/>
                                        <p:tgtEl>
                                          <p:spTgt spid="10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07"/>
                                        </p:tgtEl>
                                        <p:attrNameLst>
                                          <p:attrName>style.visibility</p:attrName>
                                        </p:attrNameLst>
                                      </p:cBhvr>
                                      <p:to>
                                        <p:strVal val="visible"/>
                                      </p:to>
                                    </p:set>
                                    <p:animEffect transition="in" filter="fade">
                                      <p:cBhvr>
                                        <p:cTn id="52" dur="500"/>
                                        <p:tgtEl>
                                          <p:spTgt spid="10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08"/>
                                        </p:tgtEl>
                                        <p:attrNameLst>
                                          <p:attrName>style.visibility</p:attrName>
                                        </p:attrNameLst>
                                      </p:cBhvr>
                                      <p:to>
                                        <p:strVal val="visible"/>
                                      </p:to>
                                    </p:set>
                                    <p:animEffect transition="in" filter="fade">
                                      <p:cBhvr>
                                        <p:cTn id="57" dur="500"/>
                                        <p:tgtEl>
                                          <p:spTgt spid="108"/>
                                        </p:tgtEl>
                                      </p:cBhvr>
                                    </p:animEffect>
                                  </p:childTnLst>
                                </p:cTn>
                              </p:par>
                            </p:childTnLst>
                          </p:cTn>
                        </p:par>
                      </p:childTnLst>
                    </p:cTn>
                  </p:par>
                </p:childTnLst>
              </p:cTn>
              <p:nextCondLst>
                <p:cond evt="onClick" delay="0">
                  <p:tgtEl>
                    <p:spTgt spid="49"/>
                  </p:tgtEl>
                </p:cond>
              </p:nextCondLst>
            </p:seq>
          </p:childTnLst>
        </p:cTn>
      </p:par>
    </p:tnLst>
    <p:bldLst>
      <p:bldP spid="4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500" dirty="0" smtClean="0"/>
              <a:t>1.3 – Types of Organisation – Private Limited Company</a:t>
            </a:r>
            <a:endParaRPr lang="en-GB" sz="2500" b="1" dirty="0" smtClean="0"/>
          </a:p>
        </p:txBody>
      </p:sp>
      <p:graphicFrame>
        <p:nvGraphicFramePr>
          <p:cNvPr id="25" name="Table 24"/>
          <p:cNvGraphicFramePr>
            <a:graphicFrameLocks noGrp="1"/>
          </p:cNvGraphicFramePr>
          <p:nvPr>
            <p:extLst/>
          </p:nvPr>
        </p:nvGraphicFramePr>
        <p:xfrm>
          <a:off x="6948264" y="1124744"/>
          <a:ext cx="1835893" cy="5431996"/>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Any Film you see that has the board voting off the chairman is a Private Limited Company.</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hlinkClick r:id="rId4"/>
                        </a:rPr>
                        <a:t>John Lewis, McLaren, JCB, Virgin, Arcadia Group, Wilkinson, Specsavers, River Island</a:t>
                      </a:r>
                      <a:endParaRPr lang="en-GB" sz="15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Companies do not start out this way but expansion leads to this.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As long as the shares owned by others is less than 49%</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991274" y="1159621"/>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841" y="1052736"/>
            <a:ext cx="6653411" cy="542917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40" dirty="0" smtClean="0">
                <a:latin typeface="Calibri" panose="020F0502020204030204" pitchFamily="34" charset="0"/>
              </a:rPr>
              <a:t>There is one essential difference between a company and an unincorporated business such as a sole trader or partnership. A company is a separate legal unit from its owners – they are </a:t>
            </a:r>
            <a:r>
              <a:rPr lang="en-US" sz="2040" b="1" dirty="0" smtClean="0">
                <a:latin typeface="Calibri" panose="020F0502020204030204" pitchFamily="34" charset="0"/>
              </a:rPr>
              <a:t>incorporated businesses</a:t>
            </a:r>
            <a:r>
              <a:rPr lang="en-US" sz="2040" dirty="0" smtClean="0">
                <a:latin typeface="Calibri" panose="020F0502020204030204" pitchFamily="34" charset="0"/>
              </a:rPr>
              <a:t>. This means that:</a:t>
            </a:r>
          </a:p>
          <a:p>
            <a:pPr marL="800100" lvl="1" indent="-342900">
              <a:buClr>
                <a:srgbClr val="00B050"/>
              </a:buClr>
              <a:buFont typeface="Wingdings 3" panose="05040102010807070707" pitchFamily="18" charset="2"/>
              <a:buChar char=""/>
            </a:pPr>
            <a:r>
              <a:rPr lang="en-US" sz="2040" dirty="0" smtClean="0">
                <a:latin typeface="Calibri" panose="020F0502020204030204" pitchFamily="34" charset="0"/>
              </a:rPr>
              <a:t>A company exists separately from the owners and will continue to exist of one of the owners should die.</a:t>
            </a:r>
          </a:p>
          <a:p>
            <a:pPr marL="800100" lvl="1" indent="-342900">
              <a:buClr>
                <a:srgbClr val="00B050"/>
              </a:buClr>
              <a:buFont typeface="Wingdings 3" panose="05040102010807070707" pitchFamily="18" charset="2"/>
              <a:buChar char=""/>
            </a:pPr>
            <a:r>
              <a:rPr lang="en-US" sz="2040" dirty="0" smtClean="0">
                <a:latin typeface="Calibri" panose="020F0502020204030204" pitchFamily="34" charset="0"/>
              </a:rPr>
              <a:t>A company can make contracts or legal agreements.</a:t>
            </a:r>
          </a:p>
          <a:p>
            <a:pPr marL="800100" lvl="1" indent="-342900">
              <a:buClr>
                <a:srgbClr val="00B050"/>
              </a:buClr>
              <a:buFont typeface="Wingdings 3" panose="05040102010807070707" pitchFamily="18" charset="2"/>
              <a:buChar char=""/>
            </a:pPr>
            <a:r>
              <a:rPr lang="en-US" sz="2040" dirty="0" smtClean="0">
                <a:latin typeface="Calibri" panose="020F0502020204030204" pitchFamily="34" charset="0"/>
              </a:rPr>
              <a:t>A company accounts are kept separate from the accounts of the owner.</a:t>
            </a:r>
            <a:endParaRPr lang="en-US" sz="2040" dirty="0">
              <a:latin typeface="Calibri" panose="020F0502020204030204" pitchFamily="34" charset="0"/>
            </a:endParaRPr>
          </a:p>
          <a:p>
            <a:pPr marL="342900" indent="-342900">
              <a:buClr>
                <a:srgbClr val="00B050"/>
              </a:buClr>
              <a:buFont typeface="Wingdings 3" panose="05040102010807070707" pitchFamily="18" charset="2"/>
              <a:buChar char=""/>
            </a:pPr>
            <a:r>
              <a:rPr lang="en-US" sz="2040" dirty="0" smtClean="0">
                <a:latin typeface="Calibri" panose="020F0502020204030204" pitchFamily="34" charset="0"/>
              </a:rPr>
              <a:t>Companies are jointly owned by the people who have invested in the business. These people can buy shares in the company and they are therefor called </a:t>
            </a:r>
            <a:r>
              <a:rPr lang="en-US" sz="2040" b="1" dirty="0" smtClean="0">
                <a:latin typeface="Calibri" panose="020F0502020204030204" pitchFamily="34" charset="0"/>
              </a:rPr>
              <a:t>shareholders</a:t>
            </a:r>
            <a:r>
              <a:rPr lang="en-US" sz="2040" dirty="0" smtClean="0">
                <a:latin typeface="Calibri" panose="020F0502020204030204" pitchFamily="34" charset="0"/>
              </a:rPr>
              <a:t>. These shareholders appoint directors to run the business. In a private limited company, the directors are usually the most important or majority shareholders. This is usually not the case in a public limited company.</a:t>
            </a:r>
          </a:p>
        </p:txBody>
      </p:sp>
    </p:spTree>
    <p:extLst>
      <p:ext uri="{BB962C8B-B14F-4D97-AF65-F5344CB8AC3E}">
        <p14:creationId xmlns:p14="http://schemas.microsoft.com/office/powerpoint/2010/main" val="47776874"/>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500" dirty="0" smtClean="0"/>
              <a:t>1.3 – Types of Organisation – Private Limited Company</a:t>
            </a:r>
            <a:endParaRPr lang="en-GB" sz="2500" b="1" dirty="0" smtClean="0"/>
          </a:p>
        </p:txBody>
      </p:sp>
      <p:graphicFrame>
        <p:nvGraphicFramePr>
          <p:cNvPr id="25" name="Table 24"/>
          <p:cNvGraphicFramePr>
            <a:graphicFrameLocks noGrp="1"/>
          </p:cNvGraphicFramePr>
          <p:nvPr>
            <p:extLst/>
          </p:nvPr>
        </p:nvGraphicFramePr>
        <p:xfrm>
          <a:off x="6948264" y="1124744"/>
          <a:ext cx="1835893" cy="5431996"/>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Any Film you see that has the board voting off the chairman is a Private Limited Company.</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hlinkClick r:id="rId4"/>
                        </a:rPr>
                        <a:t>John Lewis, McLaren, JCB, Virgin, Arcadia Group, Wilkinson, Specsavers, River Island</a:t>
                      </a:r>
                      <a:endParaRPr lang="en-GB" sz="15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Companies do not start out this way but expansion leads to this.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As long as the shares owned by others is less than 49%</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991274" y="1159621"/>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40" b="1" dirty="0" smtClean="0">
                <a:latin typeface="Calibri" panose="020F0502020204030204" pitchFamily="34" charset="0"/>
              </a:rPr>
              <a:t>Case Study Example</a:t>
            </a:r>
            <a:r>
              <a:rPr lang="en-US" sz="1740" dirty="0" smtClean="0">
                <a:latin typeface="Calibri" panose="020F0502020204030204" pitchFamily="34" charset="0"/>
              </a:rPr>
              <a:t> – Mehmed and Marta need to know the benefits of forming a Private Limited Company.</a:t>
            </a:r>
          </a:p>
          <a:p>
            <a:pPr marL="342900" indent="-342900">
              <a:buClr>
                <a:srgbClr val="00B050"/>
              </a:buClr>
              <a:buFont typeface="Wingdings 3" panose="05040102010807070707" pitchFamily="18" charset="2"/>
              <a:buChar char=""/>
            </a:pPr>
            <a:r>
              <a:rPr lang="en-US" sz="1740" b="1" dirty="0" smtClean="0">
                <a:latin typeface="Calibri" panose="020F0502020204030204" pitchFamily="34" charset="0"/>
              </a:rPr>
              <a:t>Advantages</a:t>
            </a:r>
          </a:p>
          <a:p>
            <a:pPr marL="519113" indent="-234950">
              <a:buClr>
                <a:srgbClr val="00B050"/>
              </a:buClr>
              <a:buFont typeface="Arial" panose="020B0604020202020204" pitchFamily="34" charset="0"/>
              <a:buChar char="•"/>
            </a:pPr>
            <a:r>
              <a:rPr lang="en-US" sz="1740" dirty="0" smtClean="0">
                <a:latin typeface="Calibri" panose="020F0502020204030204" pitchFamily="34" charset="0"/>
              </a:rPr>
              <a:t>Shares can be sold to a large number of people, likely to be friends and relatives, but they cannot advertise the sale of shared to the general public. Sale of shares can lead to a much larger capital to invest in the business than just the 2 original members, allowing the business to expand more rapidly.</a:t>
            </a:r>
          </a:p>
          <a:p>
            <a:pPr marL="519113" indent="-234950">
              <a:buClr>
                <a:srgbClr val="00B050"/>
              </a:buClr>
              <a:buFont typeface="Arial" panose="020B0604020202020204" pitchFamily="34" charset="0"/>
              <a:buChar char="•"/>
            </a:pPr>
            <a:r>
              <a:rPr lang="en-US" sz="1740" dirty="0" smtClean="0">
                <a:latin typeface="Calibri" panose="020F0502020204030204" pitchFamily="34" charset="0"/>
              </a:rPr>
              <a:t>All shareholders have limited liability which is vital as it means that of the company fails with debts owed to the creditors, shareholders cannot be forced to sell their possessions to pay for the debts. They would only lose their original share investment. This means the shareholders have less risk</a:t>
            </a:r>
          </a:p>
          <a:p>
            <a:pPr marL="519113" indent="-234950">
              <a:buClr>
                <a:srgbClr val="00B050"/>
              </a:buClr>
              <a:buFont typeface="Arial" panose="020B0604020202020204" pitchFamily="34" charset="0"/>
              <a:buChar char="•"/>
            </a:pPr>
            <a:r>
              <a:rPr lang="en-US" sz="1740" dirty="0" smtClean="0">
                <a:latin typeface="Calibri" panose="020F0502020204030204" pitchFamily="34" charset="0"/>
              </a:rPr>
              <a:t>It is important that people who deal with a Private Limited company are aware that it is not a sole trader as if the business goes broke, they cannot claim their owed money from the shareholders. Therefor all Private companies must state Ltd. or Limited on the end of their name.</a:t>
            </a:r>
          </a:p>
          <a:p>
            <a:pPr marL="519113" indent="-234950">
              <a:buClr>
                <a:srgbClr val="00B050"/>
              </a:buClr>
              <a:buFont typeface="Arial" panose="020B0604020202020204" pitchFamily="34" charset="0"/>
              <a:buChar char="•"/>
            </a:pPr>
            <a:r>
              <a:rPr lang="en-US" sz="1740" dirty="0" smtClean="0">
                <a:latin typeface="Calibri" panose="020F0502020204030204" pitchFamily="34" charset="0"/>
              </a:rPr>
              <a:t>The people who started the company, are able to keep control of it as long as they remain the majority shareholder.</a:t>
            </a:r>
          </a:p>
        </p:txBody>
      </p:sp>
    </p:spTree>
    <p:extLst>
      <p:ext uri="{BB962C8B-B14F-4D97-AF65-F5344CB8AC3E}">
        <p14:creationId xmlns:p14="http://schemas.microsoft.com/office/powerpoint/2010/main" val="190218030"/>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500" dirty="0" smtClean="0"/>
              <a:t>1.3 – Types of Organisation – Private Limited Company</a:t>
            </a:r>
            <a:endParaRPr lang="en-GB" sz="2500" b="1" dirty="0" smtClean="0"/>
          </a:p>
        </p:txBody>
      </p:sp>
      <p:graphicFrame>
        <p:nvGraphicFramePr>
          <p:cNvPr id="25" name="Table 24"/>
          <p:cNvGraphicFramePr>
            <a:graphicFrameLocks noGrp="1"/>
          </p:cNvGraphicFramePr>
          <p:nvPr>
            <p:extLst/>
          </p:nvPr>
        </p:nvGraphicFramePr>
        <p:xfrm>
          <a:off x="6948264" y="1124744"/>
          <a:ext cx="1835893" cy="5431996"/>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Any Film you see that has the board voting off the chairman is a Private Limited Company.</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hlinkClick r:id="rId4"/>
                        </a:rPr>
                        <a:t>John Lewis, McLaren, JCB, Virgin, Arcadia Group, Wilkinson, Specsavers, River Island</a:t>
                      </a:r>
                      <a:endParaRPr lang="en-GB" sz="15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500" baseline="0" dirty="0" smtClean="0">
                          <a:solidFill>
                            <a:srgbClr val="FF0000"/>
                          </a:solidFill>
                          <a:effectLst/>
                          <a:latin typeface="Arial" pitchFamily="34" charset="0"/>
                          <a:ea typeface="Times New Roman"/>
                          <a:cs typeface="Arial" pitchFamily="34" charset="0"/>
                        </a:rPr>
                        <a:t>Companies do not start out this way but expansion leads to this.</a:t>
                      </a:r>
                    </a:p>
                    <a:p>
                      <a:pPr marL="177800" indent="-177800" algn="l">
                        <a:spcAft>
                          <a:spcPts val="600"/>
                        </a:spcAft>
                        <a:buFontTx/>
                        <a:buBlip>
                          <a:blip r:embed="rId3"/>
                        </a:buBlip>
                      </a:pPr>
                      <a:r>
                        <a:rPr lang="en-GB" sz="1500" baseline="0" dirty="0" smtClean="0">
                          <a:solidFill>
                            <a:schemeClr val="tx1"/>
                          </a:solidFill>
                          <a:effectLst/>
                          <a:latin typeface="Arial" pitchFamily="34" charset="0"/>
                          <a:ea typeface="Times New Roman"/>
                          <a:cs typeface="Arial" pitchFamily="34" charset="0"/>
                        </a:rPr>
                        <a:t>As long as the shares owned by others is less than 49%</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991274" y="1159621"/>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26297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00" b="1" dirty="0" smtClean="0">
                <a:latin typeface="Calibri" panose="020F0502020204030204" pitchFamily="34" charset="0"/>
              </a:rPr>
              <a:t>Disadvantages</a:t>
            </a:r>
          </a:p>
          <a:p>
            <a:pPr marL="519113" indent="-234950">
              <a:buClr>
                <a:srgbClr val="00B050"/>
              </a:buClr>
              <a:buFont typeface="Arial" panose="020B0604020202020204" pitchFamily="34" charset="0"/>
              <a:buChar char="•"/>
            </a:pPr>
            <a:r>
              <a:rPr lang="en-US" sz="1600" dirty="0" smtClean="0">
                <a:latin typeface="Calibri" panose="020F0502020204030204" pitchFamily="34" charset="0"/>
              </a:rPr>
              <a:t>There are significant legal matters which have to be dealt with before a company can be formed. In particular the </a:t>
            </a:r>
            <a:r>
              <a:rPr lang="en-US" sz="1600" i="1" dirty="0" smtClean="0">
                <a:latin typeface="Calibri" panose="020F0502020204030204" pitchFamily="34" charset="0"/>
              </a:rPr>
              <a:t>Registrar of Companies </a:t>
            </a:r>
            <a:r>
              <a:rPr lang="en-US" sz="1600" dirty="0" smtClean="0">
                <a:latin typeface="Calibri" panose="020F0502020204030204" pitchFamily="34" charset="0"/>
              </a:rPr>
              <a:t>needs 2 important documents:</a:t>
            </a:r>
          </a:p>
          <a:p>
            <a:pPr marL="519113" indent="-234950">
              <a:buClr>
                <a:srgbClr val="00B050"/>
              </a:buClr>
              <a:buFont typeface="Arial" panose="020B0604020202020204" pitchFamily="34" charset="0"/>
              <a:buChar char="•"/>
            </a:pPr>
            <a:r>
              <a:rPr lang="en-US" sz="1600" b="1" i="1" dirty="0" smtClean="0">
                <a:latin typeface="Calibri" panose="020F0502020204030204" pitchFamily="34" charset="0"/>
              </a:rPr>
              <a:t>The Articles of Association </a:t>
            </a:r>
            <a:r>
              <a:rPr lang="en-US" sz="1600" dirty="0" smtClean="0">
                <a:latin typeface="Calibri" panose="020F0502020204030204" pitchFamily="34" charset="0"/>
              </a:rPr>
              <a:t>– Contains the rules under which the company will be managed, the rights and duties of all the directors, director election rules, the holding of official meetings and share issue procedures.</a:t>
            </a:r>
          </a:p>
          <a:p>
            <a:pPr marL="519113" indent="-234950">
              <a:buClr>
                <a:srgbClr val="00B050"/>
              </a:buClr>
              <a:buFont typeface="Arial" panose="020B0604020202020204" pitchFamily="34" charset="0"/>
              <a:buChar char="•"/>
            </a:pPr>
            <a:r>
              <a:rPr lang="en-US" sz="1600" b="1" i="1" dirty="0" smtClean="0">
                <a:latin typeface="Calibri" panose="020F0502020204030204" pitchFamily="34" charset="0"/>
              </a:rPr>
              <a:t>The Memorandum of Association</a:t>
            </a:r>
            <a:r>
              <a:rPr lang="en-US" sz="1600" b="1" dirty="0" smtClean="0">
                <a:latin typeface="Calibri" panose="020F0502020204030204" pitchFamily="34" charset="0"/>
              </a:rPr>
              <a:t> </a:t>
            </a:r>
            <a:r>
              <a:rPr lang="en-US" sz="1600" dirty="0" smtClean="0">
                <a:latin typeface="Calibri" panose="020F0502020204030204" pitchFamily="34" charset="0"/>
              </a:rPr>
              <a:t>– This is about the company and directors, the official name and address of the registered offices, the objectives of the company and the number of shares bought by the directors.</a:t>
            </a:r>
          </a:p>
          <a:p>
            <a:pPr marL="519113" indent="-234950">
              <a:buClr>
                <a:srgbClr val="00B050"/>
              </a:buClr>
              <a:buFont typeface="Arial" panose="020B0604020202020204" pitchFamily="34" charset="0"/>
              <a:buChar char="•"/>
            </a:pPr>
            <a:r>
              <a:rPr lang="en-US" sz="1600" dirty="0" smtClean="0">
                <a:latin typeface="Calibri" panose="020F0502020204030204" pitchFamily="34" charset="0"/>
              </a:rPr>
              <a:t>These 2 documents make sure the company is correctly run, when this is proved the company gets a Certificate of Incorporation is issued.</a:t>
            </a:r>
          </a:p>
          <a:p>
            <a:pPr marL="519113" indent="-234950">
              <a:buClr>
                <a:srgbClr val="00B050"/>
              </a:buClr>
              <a:buFont typeface="Arial" panose="020B0604020202020204" pitchFamily="34" charset="0"/>
              <a:buChar char="•"/>
            </a:pPr>
            <a:r>
              <a:rPr lang="en-US" sz="1600" dirty="0" smtClean="0">
                <a:latin typeface="Calibri" panose="020F0502020204030204" pitchFamily="34" charset="0"/>
              </a:rPr>
              <a:t>Shares in a LTD company cannot be sold of transferred to anyone without the other shareholders agreement. Some people find this an issue because it takes longer to sell their shares.</a:t>
            </a:r>
          </a:p>
          <a:p>
            <a:pPr marL="519113" indent="-234950">
              <a:buClr>
                <a:srgbClr val="00B050"/>
              </a:buClr>
              <a:buFont typeface="Arial" panose="020B0604020202020204" pitchFamily="34" charset="0"/>
              <a:buChar char="•"/>
            </a:pPr>
            <a:r>
              <a:rPr lang="en-US" sz="1600" dirty="0" smtClean="0">
                <a:latin typeface="Calibri" panose="020F0502020204030204" pitchFamily="34" charset="0"/>
              </a:rPr>
              <a:t>By Law, each year the accounts must be sent to the Registrar of Companies and can be seen by any member of the public.</a:t>
            </a:r>
          </a:p>
          <a:p>
            <a:pPr marL="519113" indent="-234950">
              <a:buClr>
                <a:srgbClr val="00B050"/>
              </a:buClr>
              <a:buFont typeface="Arial" panose="020B0604020202020204" pitchFamily="34" charset="0"/>
              <a:buChar char="•"/>
            </a:pPr>
            <a:r>
              <a:rPr lang="en-US" sz="1600" dirty="0" smtClean="0">
                <a:latin typeface="Calibri" panose="020F0502020204030204" pitchFamily="34" charset="0"/>
              </a:rPr>
              <a:t>The company cannot offer the shares to the general public therefor it will not be possible to raise a lot of capital quickly for investments.</a:t>
            </a:r>
          </a:p>
        </p:txBody>
      </p:sp>
    </p:spTree>
    <p:extLst>
      <p:ext uri="{BB962C8B-B14F-4D97-AF65-F5344CB8AC3E}">
        <p14:creationId xmlns:p14="http://schemas.microsoft.com/office/powerpoint/2010/main" val="3265067296"/>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000" dirty="0" smtClean="0"/>
              <a:t>1.3 – Types of Organisation – Private Limited Company - Revision</a:t>
            </a:r>
            <a:endParaRPr lang="en-GB" sz="2000" b="1" dirty="0" smtClean="0"/>
          </a:p>
        </p:txBody>
      </p:sp>
      <p:sp>
        <p:nvSpPr>
          <p:cNvPr id="8" name="Rectangle 7"/>
          <p:cNvSpPr/>
          <p:nvPr/>
        </p:nvSpPr>
        <p:spPr>
          <a:xfrm>
            <a:off x="323528" y="1196752"/>
            <a:ext cx="8496944" cy="830997"/>
          </a:xfrm>
          <a:prstGeom prst="rect">
            <a:avLst/>
          </a:prstGeom>
          <a:solidFill>
            <a:schemeClr val="tx2">
              <a:lumMod val="20000"/>
              <a:lumOff val="80000"/>
            </a:schemeClr>
          </a:solidFill>
          <a:ln w="38100">
            <a:solidFill>
              <a:srgbClr val="B21212"/>
            </a:solidFill>
          </a:ln>
          <a:effectLst>
            <a:outerShdw blurRad="152400" dist="50800" dir="5400000" sx="102000" sy="102000" algn="ctr" rotWithShape="0">
              <a:srgbClr val="000000">
                <a:alpha val="43137"/>
              </a:srgbClr>
            </a:outerShdw>
          </a:effectLst>
        </p:spPr>
        <p:txBody>
          <a:bodyPr wrap="square">
            <a:spAutoFit/>
          </a:bodyPr>
          <a:lstStyle/>
          <a:p>
            <a:pPr marL="342900" indent="-342900">
              <a:buClr>
                <a:srgbClr val="00B050"/>
              </a:buClr>
              <a:buFont typeface="Wingdings 3" panose="05040102010807070707" pitchFamily="18" charset="2"/>
              <a:buChar char=""/>
            </a:pPr>
            <a:r>
              <a:rPr lang="en-US" sz="1600" b="1" dirty="0" smtClean="0">
                <a:latin typeface="Calibri" panose="020F0502020204030204" pitchFamily="34" charset="0"/>
              </a:rPr>
              <a:t>Success Tips – </a:t>
            </a:r>
            <a:r>
              <a:rPr lang="en-US" sz="1600" dirty="0" smtClean="0">
                <a:latin typeface="Calibri" panose="020F0502020204030204" pitchFamily="34" charset="0"/>
              </a:rPr>
              <a:t>When answering questions that refer to “companies” then the business must either be a Private limited Company to Public Limited Company. The term “companies” should not be used when referring to sole traders or partnerships.</a:t>
            </a:r>
          </a:p>
        </p:txBody>
      </p:sp>
      <p:grpSp>
        <p:nvGrpSpPr>
          <p:cNvPr id="7" name="Group 6"/>
          <p:cNvGrpSpPr/>
          <p:nvPr/>
        </p:nvGrpSpPr>
        <p:grpSpPr>
          <a:xfrm>
            <a:off x="323528" y="5013177"/>
            <a:ext cx="4028503" cy="621336"/>
            <a:chOff x="-1105335" y="4372403"/>
            <a:chExt cx="5766288" cy="889363"/>
          </a:xfrm>
        </p:grpSpPr>
        <p:sp>
          <p:nvSpPr>
            <p:cNvPr id="9" name="Rounded Rectangle 8"/>
            <p:cNvSpPr/>
            <p:nvPr/>
          </p:nvSpPr>
          <p:spPr>
            <a:xfrm>
              <a:off x="-1105335" y="4372403"/>
              <a:ext cx="2713712" cy="889363"/>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Cannot sell shares to public</a:t>
              </a:r>
              <a:endParaRPr lang="en-US" dirty="0">
                <a:latin typeface="Calibri" panose="020F0502020204030204" pitchFamily="34" charset="0"/>
              </a:endParaRPr>
            </a:p>
          </p:txBody>
        </p:sp>
        <p:cxnSp>
          <p:nvCxnSpPr>
            <p:cNvPr id="10" name="Straight Arrow Connector 9"/>
            <p:cNvCxnSpPr>
              <a:stCxn id="31" idx="1"/>
              <a:endCxn id="9" idx="3"/>
            </p:cNvCxnSpPr>
            <p:nvPr/>
          </p:nvCxnSpPr>
          <p:spPr>
            <a:xfrm flipH="1">
              <a:off x="1608377" y="4653132"/>
              <a:ext cx="3052576" cy="16395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2195736" y="5405430"/>
            <a:ext cx="2835439" cy="1105659"/>
            <a:chOff x="1155152" y="4928483"/>
            <a:chExt cx="4058570" cy="1582611"/>
          </a:xfrm>
        </p:grpSpPr>
        <p:sp>
          <p:nvSpPr>
            <p:cNvPr id="12" name="Rounded Rectangle 11"/>
            <p:cNvSpPr/>
            <p:nvPr/>
          </p:nvSpPr>
          <p:spPr>
            <a:xfrm>
              <a:off x="1155152" y="5706934"/>
              <a:ext cx="1880827" cy="80416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Legal </a:t>
              </a:r>
              <a:r>
                <a:rPr lang="en-US" dirty="0" err="1" smtClean="0">
                  <a:latin typeface="Calibri" panose="020F0502020204030204" pitchFamily="34" charset="0"/>
                </a:rPr>
                <a:t>Formailities</a:t>
              </a:r>
              <a:endParaRPr lang="en-US" dirty="0">
                <a:latin typeface="Calibri" panose="020F0502020204030204" pitchFamily="34" charset="0"/>
              </a:endParaRPr>
            </a:p>
          </p:txBody>
        </p:sp>
        <p:cxnSp>
          <p:nvCxnSpPr>
            <p:cNvPr id="13" name="Straight Arrow Connector 12"/>
            <p:cNvCxnSpPr>
              <a:stCxn id="31" idx="2"/>
              <a:endCxn id="12" idx="0"/>
            </p:cNvCxnSpPr>
            <p:nvPr/>
          </p:nvCxnSpPr>
          <p:spPr>
            <a:xfrm flipH="1">
              <a:off x="2095565" y="4928483"/>
              <a:ext cx="3118157" cy="77845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4067944" y="5405431"/>
            <a:ext cx="2615366" cy="1119913"/>
            <a:chOff x="3249715" y="4981797"/>
            <a:chExt cx="3743565" cy="1603009"/>
          </a:xfrm>
        </p:grpSpPr>
        <p:sp>
          <p:nvSpPr>
            <p:cNvPr id="15" name="Rounded Rectangle 14"/>
            <p:cNvSpPr/>
            <p:nvPr/>
          </p:nvSpPr>
          <p:spPr>
            <a:xfrm>
              <a:off x="3249715" y="5710866"/>
              <a:ext cx="3743565" cy="87394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Accounts must be available for public to see</a:t>
              </a:r>
              <a:endParaRPr lang="en-US" dirty="0">
                <a:latin typeface="Calibri" panose="020F0502020204030204" pitchFamily="34" charset="0"/>
              </a:endParaRPr>
            </a:p>
          </p:txBody>
        </p:sp>
        <p:cxnSp>
          <p:nvCxnSpPr>
            <p:cNvPr id="16" name="Straight Arrow Connector 15"/>
            <p:cNvCxnSpPr>
              <a:stCxn id="31" idx="2"/>
              <a:endCxn id="15" idx="0"/>
            </p:cNvCxnSpPr>
            <p:nvPr/>
          </p:nvCxnSpPr>
          <p:spPr>
            <a:xfrm>
              <a:off x="4628458" y="4981797"/>
              <a:ext cx="493039" cy="72907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323528" y="3363848"/>
            <a:ext cx="4158712" cy="569208"/>
            <a:chOff x="-1245117" y="3422740"/>
            <a:chExt cx="5952668" cy="814750"/>
          </a:xfrm>
        </p:grpSpPr>
        <p:sp>
          <p:nvSpPr>
            <p:cNvPr id="21" name="Rounded Rectangle 20"/>
            <p:cNvSpPr/>
            <p:nvPr/>
          </p:nvSpPr>
          <p:spPr>
            <a:xfrm>
              <a:off x="-1245117" y="3422740"/>
              <a:ext cx="2864790" cy="81475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Raise capital from sale of shares</a:t>
              </a:r>
              <a:endParaRPr lang="en-US" dirty="0">
                <a:latin typeface="Calibri" panose="020F0502020204030204" pitchFamily="34" charset="0"/>
              </a:endParaRPr>
            </a:p>
          </p:txBody>
        </p:sp>
        <p:cxnSp>
          <p:nvCxnSpPr>
            <p:cNvPr id="22" name="Straight Arrow Connector 21"/>
            <p:cNvCxnSpPr>
              <a:stCxn id="28" idx="1"/>
              <a:endCxn id="21" idx="3"/>
            </p:cNvCxnSpPr>
            <p:nvPr/>
          </p:nvCxnSpPr>
          <p:spPr>
            <a:xfrm flipH="1">
              <a:off x="1619673" y="3804701"/>
              <a:ext cx="3087878" cy="2541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755576" y="2454742"/>
            <a:ext cx="4275600" cy="969953"/>
            <a:chOff x="-906254" y="2193354"/>
            <a:chExt cx="6119975" cy="1388363"/>
          </a:xfrm>
        </p:grpSpPr>
        <p:sp>
          <p:nvSpPr>
            <p:cNvPr id="24" name="Rounded Rectangle 23"/>
            <p:cNvSpPr/>
            <p:nvPr/>
          </p:nvSpPr>
          <p:spPr>
            <a:xfrm>
              <a:off x="-906254" y="2193354"/>
              <a:ext cx="4741232" cy="673034"/>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Limited liability for shareholders</a:t>
              </a:r>
              <a:endParaRPr lang="en-US" dirty="0">
                <a:latin typeface="Calibri" panose="020F0502020204030204" pitchFamily="34" charset="0"/>
              </a:endParaRPr>
            </a:p>
          </p:txBody>
        </p:sp>
        <p:cxnSp>
          <p:nvCxnSpPr>
            <p:cNvPr id="26" name="Straight Arrow Connector 25"/>
            <p:cNvCxnSpPr>
              <a:stCxn id="28" idx="0"/>
              <a:endCxn id="24" idx="2"/>
            </p:cNvCxnSpPr>
            <p:nvPr/>
          </p:nvCxnSpPr>
          <p:spPr>
            <a:xfrm flipH="1" flipV="1">
              <a:off x="1464362" y="2866388"/>
              <a:ext cx="3749359" cy="71532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p:nvGrpSpPr>
        <p:grpSpPr>
          <a:xfrm>
            <a:off x="3699027" y="3424695"/>
            <a:ext cx="2664295" cy="1980735"/>
            <a:chOff x="2701203" y="2962616"/>
            <a:chExt cx="3813599" cy="2545294"/>
          </a:xfrm>
        </p:grpSpPr>
        <p:cxnSp>
          <p:nvCxnSpPr>
            <p:cNvPr id="29" name="Straight Arrow Connector 28"/>
            <p:cNvCxnSpPr>
              <a:stCxn id="30" idx="0"/>
              <a:endCxn id="28" idx="2"/>
            </p:cNvCxnSpPr>
            <p:nvPr/>
          </p:nvCxnSpPr>
          <p:spPr>
            <a:xfrm flipV="1">
              <a:off x="4608003" y="3492051"/>
              <a:ext cx="1" cy="28397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2701203" y="3776030"/>
              <a:ext cx="3813599" cy="7644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PRIVATE LIMITED COMPANIES</a:t>
              </a:r>
              <a:endParaRPr lang="en-US" sz="2000" b="1" dirty="0">
                <a:latin typeface="Calibri" panose="020F0502020204030204" pitchFamily="34" charset="0"/>
              </a:endParaRPr>
            </a:p>
          </p:txBody>
        </p:sp>
        <p:sp>
          <p:nvSpPr>
            <p:cNvPr id="31" name="Rounded Rectangle 30"/>
            <p:cNvSpPr/>
            <p:nvPr/>
          </p:nvSpPr>
          <p:spPr>
            <a:xfrm>
              <a:off x="3635895" y="5003854"/>
              <a:ext cx="1944216" cy="50405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Limitations</a:t>
              </a:r>
              <a:endParaRPr lang="en-US" b="1" dirty="0">
                <a:latin typeface="Calibri" panose="020F0502020204030204" pitchFamily="34" charset="0"/>
              </a:endParaRPr>
            </a:p>
          </p:txBody>
        </p:sp>
        <p:cxnSp>
          <p:nvCxnSpPr>
            <p:cNvPr id="33" name="Straight Arrow Connector 32"/>
            <p:cNvCxnSpPr>
              <a:stCxn id="30" idx="2"/>
              <a:endCxn id="31" idx="0"/>
            </p:cNvCxnSpPr>
            <p:nvPr/>
          </p:nvCxnSpPr>
          <p:spPr>
            <a:xfrm>
              <a:off x="4608003" y="4540474"/>
              <a:ext cx="0" cy="46338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Rounded Rectangle 27"/>
            <p:cNvSpPr/>
            <p:nvPr/>
          </p:nvSpPr>
          <p:spPr>
            <a:xfrm>
              <a:off x="3822273" y="2962616"/>
              <a:ext cx="1571464" cy="529435"/>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Benefits</a:t>
              </a:r>
              <a:endParaRPr lang="en-US" b="1" dirty="0">
                <a:latin typeface="Calibri" panose="020F0502020204030204" pitchFamily="34" charset="0"/>
              </a:endParaRPr>
            </a:p>
          </p:txBody>
        </p:sp>
      </p:grpSp>
      <p:sp>
        <p:nvSpPr>
          <p:cNvPr id="34" name="TextBox 33"/>
          <p:cNvSpPr txBox="1"/>
          <p:nvPr/>
        </p:nvSpPr>
        <p:spPr>
          <a:xfrm>
            <a:off x="7695471" y="3836698"/>
            <a:ext cx="764961" cy="369332"/>
          </a:xfrm>
          <a:prstGeom prst="rect">
            <a:avLst/>
          </a:prstGeom>
          <a:solidFill>
            <a:srgbClr val="FFC000"/>
          </a:solidFill>
          <a:effectLst>
            <a:outerShdw blurRad="50800" dist="38100" dir="2700000" algn="tl" rotWithShape="0">
              <a:prstClr val="black">
                <a:alpha val="40000"/>
              </a:prstClr>
            </a:outerShdw>
          </a:effectLst>
        </p:spPr>
        <p:txBody>
          <a:bodyPr wrap="square" rtlCol="0">
            <a:spAutoFit/>
          </a:bodyPr>
          <a:lstStyle/>
          <a:p>
            <a:pPr algn="ctr"/>
            <a:r>
              <a:rPr lang="en-US" dirty="0" smtClean="0"/>
              <a:t>Start</a:t>
            </a:r>
            <a:endParaRPr lang="en-US" sz="1600" dirty="0"/>
          </a:p>
        </p:txBody>
      </p:sp>
      <p:grpSp>
        <p:nvGrpSpPr>
          <p:cNvPr id="35" name="Group 34"/>
          <p:cNvGrpSpPr/>
          <p:nvPr/>
        </p:nvGrpSpPr>
        <p:grpSpPr>
          <a:xfrm>
            <a:off x="5710319" y="5209302"/>
            <a:ext cx="2966137" cy="1289302"/>
            <a:chOff x="4825270" y="4776060"/>
            <a:chExt cx="4032398" cy="1755308"/>
          </a:xfrm>
        </p:grpSpPr>
        <p:sp>
          <p:nvSpPr>
            <p:cNvPr id="36" name="Rounded Rectangle 35"/>
            <p:cNvSpPr/>
            <p:nvPr/>
          </p:nvSpPr>
          <p:spPr>
            <a:xfrm>
              <a:off x="6606129" y="5783491"/>
              <a:ext cx="2251539" cy="747877"/>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latin typeface="Calibri" panose="020F0502020204030204" pitchFamily="34" charset="0"/>
                </a:rPr>
                <a:t>Not easy to transfer shares</a:t>
              </a:r>
              <a:endParaRPr lang="en-US" dirty="0">
                <a:latin typeface="Calibri" panose="020F0502020204030204" pitchFamily="34" charset="0"/>
              </a:endParaRPr>
            </a:p>
          </p:txBody>
        </p:sp>
        <p:cxnSp>
          <p:nvCxnSpPr>
            <p:cNvPr id="37" name="Straight Arrow Connector 36"/>
            <p:cNvCxnSpPr>
              <a:stCxn id="31" idx="3"/>
              <a:endCxn id="36" idx="0"/>
            </p:cNvCxnSpPr>
            <p:nvPr/>
          </p:nvCxnSpPr>
          <p:spPr>
            <a:xfrm>
              <a:off x="4825270" y="4776060"/>
              <a:ext cx="2906629" cy="100743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4572000" y="2420888"/>
            <a:ext cx="2236184" cy="1003807"/>
            <a:chOff x="4121398" y="2252909"/>
            <a:chExt cx="2644222" cy="2234173"/>
          </a:xfrm>
        </p:grpSpPr>
        <p:sp>
          <p:nvSpPr>
            <p:cNvPr id="39" name="Rounded Rectangle 38"/>
            <p:cNvSpPr/>
            <p:nvPr/>
          </p:nvSpPr>
          <p:spPr>
            <a:xfrm>
              <a:off x="4121398" y="2252909"/>
              <a:ext cx="2644222" cy="992519"/>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Separate legal identity</a:t>
              </a:r>
              <a:endParaRPr lang="en-US" dirty="0">
                <a:latin typeface="Calibri" panose="020F0502020204030204" pitchFamily="34" charset="0"/>
              </a:endParaRPr>
            </a:p>
          </p:txBody>
        </p:sp>
        <p:cxnSp>
          <p:nvCxnSpPr>
            <p:cNvPr id="40" name="Straight Arrow Connector 39"/>
            <p:cNvCxnSpPr>
              <a:stCxn id="28" idx="0"/>
              <a:endCxn id="39" idx="2"/>
            </p:cNvCxnSpPr>
            <p:nvPr/>
          </p:nvCxnSpPr>
          <p:spPr>
            <a:xfrm flipV="1">
              <a:off x="4664360" y="3245429"/>
              <a:ext cx="779149" cy="124165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1" name="Group 40"/>
          <p:cNvGrpSpPr/>
          <p:nvPr/>
        </p:nvGrpSpPr>
        <p:grpSpPr>
          <a:xfrm>
            <a:off x="5580113" y="2479008"/>
            <a:ext cx="3096346" cy="1151689"/>
            <a:chOff x="4630788" y="1920877"/>
            <a:chExt cx="4116863" cy="2881739"/>
          </a:xfrm>
        </p:grpSpPr>
        <p:sp>
          <p:nvSpPr>
            <p:cNvPr id="42" name="Rounded Rectangle 41"/>
            <p:cNvSpPr/>
            <p:nvPr/>
          </p:nvSpPr>
          <p:spPr>
            <a:xfrm>
              <a:off x="7120056" y="1920877"/>
              <a:ext cx="1627595" cy="876495"/>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Continuity</a:t>
              </a:r>
              <a:endParaRPr lang="en-US" dirty="0">
                <a:latin typeface="Calibri" panose="020F0502020204030204" pitchFamily="34" charset="0"/>
              </a:endParaRPr>
            </a:p>
          </p:txBody>
        </p:sp>
        <p:cxnSp>
          <p:nvCxnSpPr>
            <p:cNvPr id="43" name="Straight Arrow Connector 42"/>
            <p:cNvCxnSpPr>
              <a:stCxn id="28" idx="3"/>
              <a:endCxn id="42" idx="2"/>
            </p:cNvCxnSpPr>
            <p:nvPr/>
          </p:nvCxnSpPr>
          <p:spPr>
            <a:xfrm flipV="1">
              <a:off x="4630788" y="2797372"/>
              <a:ext cx="3303067" cy="200524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9102990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4"/>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childTnLst>
                    </p:cTn>
                  </p:par>
                </p:childTnLst>
              </p:cTn>
              <p:nextCondLst>
                <p:cond evt="onClick" delay="0">
                  <p:tgtEl>
                    <p:spTgt spid="34"/>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500" dirty="0" smtClean="0"/>
              <a:t>1.3 – Types of Organisation – Public Limited Company</a:t>
            </a:r>
            <a:endParaRPr lang="en-GB" sz="2500" b="1" dirty="0" smtClean="0"/>
          </a:p>
        </p:txBody>
      </p:sp>
      <p:graphicFrame>
        <p:nvGraphicFramePr>
          <p:cNvPr id="25" name="Table 24"/>
          <p:cNvGraphicFramePr>
            <a:graphicFrameLocks noGrp="1"/>
          </p:cNvGraphicFramePr>
          <p:nvPr>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323528" y="1124744"/>
            <a:ext cx="6480398"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This form of business is suitable for very large businesses. Most large, well known businesses do this in order to raise capital to expand nationally or abroad.</a:t>
            </a:r>
          </a:p>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Students often make 2 mistakes about Public limited companies:</a:t>
            </a:r>
          </a:p>
          <a:p>
            <a:pPr marL="630238" indent="-284163">
              <a:buClr>
                <a:srgbClr val="00B050"/>
              </a:buClr>
              <a:buFont typeface="+mj-lt"/>
              <a:buAutoNum type="arabicPeriod"/>
            </a:pPr>
            <a:r>
              <a:rPr lang="en-US" sz="1700" dirty="0" smtClean="0">
                <a:latin typeface="Calibri" panose="020F0502020204030204" pitchFamily="34" charset="0"/>
              </a:rPr>
              <a:t>They are not in the public sector of industry, not owned by the government but by </a:t>
            </a:r>
            <a:r>
              <a:rPr lang="en-US" sz="1700" i="1" dirty="0" smtClean="0">
                <a:latin typeface="Calibri" panose="020F0502020204030204" pitchFamily="34" charset="0"/>
              </a:rPr>
              <a:t>private individuals</a:t>
            </a:r>
            <a:r>
              <a:rPr lang="en-US" sz="1700" dirty="0" smtClean="0">
                <a:latin typeface="Calibri" panose="020F0502020204030204" pitchFamily="34" charset="0"/>
              </a:rPr>
              <a:t> in the </a:t>
            </a:r>
            <a:r>
              <a:rPr lang="en-US" sz="1700" i="1" dirty="0" smtClean="0">
                <a:latin typeface="Calibri" panose="020F0502020204030204" pitchFamily="34" charset="0"/>
              </a:rPr>
              <a:t>private sector</a:t>
            </a:r>
            <a:r>
              <a:rPr lang="en-US" sz="1700" dirty="0" smtClean="0">
                <a:latin typeface="Calibri" panose="020F0502020204030204" pitchFamily="34" charset="0"/>
              </a:rPr>
              <a:t>.</a:t>
            </a:r>
          </a:p>
          <a:p>
            <a:pPr marL="630238" indent="-284163">
              <a:buClr>
                <a:srgbClr val="00B050"/>
              </a:buClr>
              <a:buFont typeface="+mj-lt"/>
              <a:buAutoNum type="arabicPeriod"/>
            </a:pPr>
            <a:r>
              <a:rPr lang="en-US" sz="1700" dirty="0" smtClean="0">
                <a:latin typeface="Calibri" panose="020F0502020204030204" pitchFamily="34" charset="0"/>
              </a:rPr>
              <a:t>In the UK they are termed PLC after their name to avoid confusion, e.g. </a:t>
            </a:r>
            <a:r>
              <a:rPr lang="en-US" sz="1700" dirty="0" err="1" smtClean="0">
                <a:latin typeface="Calibri" panose="020F0502020204030204" pitchFamily="34" charset="0"/>
              </a:rPr>
              <a:t>J.Sainsbury</a:t>
            </a:r>
            <a:r>
              <a:rPr lang="en-US" sz="1700" dirty="0" smtClean="0">
                <a:latin typeface="Calibri" panose="020F0502020204030204" pitchFamily="34" charset="0"/>
              </a:rPr>
              <a:t> plc. In other countries the term Limited is used which can be confused with the UK version of Limited which is Private Limited Companies.</a:t>
            </a:r>
          </a:p>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The table below might help:</a:t>
            </a:r>
          </a:p>
          <a:p>
            <a:pPr marL="342900" indent="-342900">
              <a:buClr>
                <a:srgbClr val="00B050"/>
              </a:buClr>
              <a:buFont typeface="Wingdings 3" panose="05040102010807070707" pitchFamily="18" charset="2"/>
              <a:buChar char=""/>
            </a:pPr>
            <a:endParaRPr lang="en-US" sz="1700" dirty="0">
              <a:latin typeface="Calibri" panose="020F0502020204030204" pitchFamily="34" charset="0"/>
            </a:endParaRPr>
          </a:p>
          <a:p>
            <a:pPr marL="342900" indent="-342900">
              <a:buClr>
                <a:srgbClr val="00B050"/>
              </a:buClr>
              <a:buFont typeface="Wingdings 3" panose="05040102010807070707" pitchFamily="18" charset="2"/>
              <a:buChar char=""/>
            </a:pPr>
            <a:endParaRPr lang="en-US" sz="1700" dirty="0" smtClean="0">
              <a:latin typeface="Calibri" panose="020F0502020204030204" pitchFamily="34" charset="0"/>
            </a:endParaRPr>
          </a:p>
          <a:p>
            <a:pPr marL="342900" indent="-342900">
              <a:buClr>
                <a:srgbClr val="00B050"/>
              </a:buClr>
              <a:buFont typeface="Wingdings 3" panose="05040102010807070707" pitchFamily="18" charset="2"/>
              <a:buChar char=""/>
            </a:pPr>
            <a:endParaRPr lang="en-US" sz="1700" dirty="0" smtClean="0">
              <a:latin typeface="Calibri" panose="020F0502020204030204" pitchFamily="34" charset="0"/>
            </a:endParaRPr>
          </a:p>
          <a:p>
            <a:pPr marL="342900" indent="-342900">
              <a:buClr>
                <a:srgbClr val="00B050"/>
              </a:buClr>
              <a:buFont typeface="Wingdings 3" panose="05040102010807070707" pitchFamily="18" charset="2"/>
              <a:buChar char=""/>
            </a:pPr>
            <a:endParaRPr lang="en-US" sz="1700" dirty="0">
              <a:latin typeface="Calibri" panose="020F0502020204030204" pitchFamily="34" charset="0"/>
            </a:endParaRPr>
          </a:p>
          <a:p>
            <a:pPr marL="342900" indent="-342900">
              <a:buClr>
                <a:srgbClr val="00B050"/>
              </a:buClr>
              <a:buFont typeface="Wingdings 3" panose="05040102010807070707" pitchFamily="18" charset="2"/>
              <a:buChar char=""/>
            </a:pPr>
            <a:endParaRPr lang="en-US" sz="1700" dirty="0" smtClean="0">
              <a:latin typeface="Calibri" panose="020F0502020204030204" pitchFamily="34" charset="0"/>
            </a:endParaRPr>
          </a:p>
          <a:p>
            <a:pPr marL="342900" indent="-342900">
              <a:buClr>
                <a:srgbClr val="00B050"/>
              </a:buClr>
              <a:buFont typeface="Wingdings 3" panose="05040102010807070707" pitchFamily="18" charset="2"/>
              <a:buChar char=""/>
            </a:pPr>
            <a:endParaRPr lang="en-US" sz="1700" dirty="0">
              <a:latin typeface="Calibri" panose="020F0502020204030204" pitchFamily="34" charset="0"/>
            </a:endParaRPr>
          </a:p>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Do not worry about the different terms used. In the Cambridge examinations, the questions will make it clear what type of company is being referred to.</a:t>
            </a:r>
          </a:p>
        </p:txBody>
      </p:sp>
      <p:graphicFrame>
        <p:nvGraphicFramePr>
          <p:cNvPr id="2" name="Table 1"/>
          <p:cNvGraphicFramePr>
            <a:graphicFrameLocks noGrp="1"/>
          </p:cNvGraphicFramePr>
          <p:nvPr>
            <p:extLst/>
          </p:nvPr>
        </p:nvGraphicFramePr>
        <p:xfrm>
          <a:off x="323528" y="4129504"/>
          <a:ext cx="6455718" cy="1315720"/>
        </p:xfrm>
        <a:graphic>
          <a:graphicData uri="http://schemas.openxmlformats.org/drawingml/2006/table">
            <a:tbl>
              <a:tblPr firstRow="1" bandRow="1">
                <a:tableStyleId>{F5AB1C69-6EDB-4FF4-983F-18BD219EF322}</a:tableStyleId>
              </a:tblPr>
              <a:tblGrid>
                <a:gridCol w="1224136"/>
                <a:gridCol w="2736304"/>
                <a:gridCol w="2495278"/>
              </a:tblGrid>
              <a:tr h="370840">
                <a:tc>
                  <a:txBody>
                    <a:bodyPr/>
                    <a:lstStyle/>
                    <a:p>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Private Limited Companies</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Public Limited Companies</a:t>
                      </a:r>
                      <a:endParaRPr lang="en-GB" sz="1400" dirty="0">
                        <a:latin typeface="Arial" panose="020B0604020202020204" pitchFamily="34" charset="0"/>
                        <a:cs typeface="Arial" panose="020B0604020202020204" pitchFamily="34" charset="0"/>
                      </a:endParaRPr>
                    </a:p>
                  </a:txBody>
                  <a:tcPr/>
                </a:tc>
              </a:tr>
              <a:tr h="370840">
                <a:tc>
                  <a:txBody>
                    <a:bodyPr/>
                    <a:lstStyle/>
                    <a:p>
                      <a:r>
                        <a:rPr lang="en-US" sz="1400" dirty="0" smtClean="0">
                          <a:latin typeface="Arial" panose="020B0604020202020204" pitchFamily="34" charset="0"/>
                          <a:cs typeface="Arial" panose="020B0604020202020204" pitchFamily="34" charset="0"/>
                        </a:rPr>
                        <a:t>UK</a:t>
                      </a:r>
                    </a:p>
                    <a:p>
                      <a:endParaRPr lang="en-US" sz="1400" dirty="0" smtClean="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South Africa and others</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Limited or</a:t>
                      </a:r>
                      <a:r>
                        <a:rPr lang="en-US" sz="1400" baseline="0" dirty="0" smtClean="0">
                          <a:latin typeface="Arial" panose="020B0604020202020204" pitchFamily="34" charset="0"/>
                          <a:cs typeface="Arial" panose="020B0604020202020204" pitchFamily="34" charset="0"/>
                        </a:rPr>
                        <a:t> LTD.</a:t>
                      </a:r>
                    </a:p>
                    <a:p>
                      <a:endParaRPr lang="en-US" sz="1400" baseline="0" dirty="0" smtClean="0">
                        <a:latin typeface="Arial" panose="020B0604020202020204" pitchFamily="34" charset="0"/>
                        <a:cs typeface="Arial" panose="020B0604020202020204" pitchFamily="34" charset="0"/>
                      </a:endParaRPr>
                    </a:p>
                    <a:p>
                      <a:r>
                        <a:rPr lang="en-US" sz="1400" baseline="0" dirty="0" smtClean="0">
                          <a:latin typeface="Arial" panose="020B0604020202020204" pitchFamily="34" charset="0"/>
                          <a:cs typeface="Arial" panose="020B0604020202020204" pitchFamily="34" charset="0"/>
                        </a:rPr>
                        <a:t>Proprietary Limited or (Pty) Ltd,</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Plc</a:t>
                      </a:r>
                    </a:p>
                    <a:p>
                      <a:endParaRPr lang="en-US" sz="1400" dirty="0" smtClean="0">
                        <a:latin typeface="Arial" panose="020B0604020202020204" pitchFamily="34" charset="0"/>
                        <a:cs typeface="Arial" panose="020B0604020202020204" pitchFamily="34" charset="0"/>
                      </a:endParaRPr>
                    </a:p>
                    <a:p>
                      <a:r>
                        <a:rPr lang="en-US" sz="1400" dirty="0" smtClean="0">
                          <a:latin typeface="Arial" panose="020B0604020202020204" pitchFamily="34" charset="0"/>
                          <a:cs typeface="Arial" panose="020B0604020202020204" pitchFamily="34" charset="0"/>
                        </a:rPr>
                        <a:t>Limited</a:t>
                      </a:r>
                      <a:endParaRPr lang="en-GB" sz="1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256322502"/>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500" dirty="0" smtClean="0"/>
              <a:t>1.3 – Types of Organisation – Public Limited Company</a:t>
            </a:r>
            <a:endParaRPr lang="en-GB" sz="2500" b="1" dirty="0" smtClean="0"/>
          </a:p>
        </p:txBody>
      </p:sp>
      <p:graphicFrame>
        <p:nvGraphicFramePr>
          <p:cNvPr id="25" name="Table 24"/>
          <p:cNvGraphicFramePr>
            <a:graphicFrameLocks noGrp="1"/>
          </p:cNvGraphicFramePr>
          <p:nvPr>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586145"/>
          </a:xfrm>
          <a:prstGeom prst="rect">
            <a:avLst/>
          </a:prstGeom>
        </p:spPr>
        <p:txBody>
          <a:bodyPr wrap="square">
            <a:spAutoFit/>
          </a:bodyPr>
          <a:lstStyle/>
          <a:p>
            <a:pPr>
              <a:buClr>
                <a:srgbClr val="00B050"/>
              </a:buClr>
            </a:pPr>
            <a:r>
              <a:rPr lang="en-US" sz="1660" b="1" dirty="0" smtClean="0">
                <a:solidFill>
                  <a:srgbClr val="FF0000"/>
                </a:solidFill>
                <a:latin typeface="Calibri" panose="020F0502020204030204" pitchFamily="34" charset="0"/>
              </a:rPr>
              <a:t>Case Study - </a:t>
            </a:r>
            <a:r>
              <a:rPr lang="en-US" sz="1660" dirty="0" smtClean="0">
                <a:solidFill>
                  <a:srgbClr val="FF0000"/>
                </a:solidFill>
                <a:latin typeface="Calibri" panose="020F0502020204030204" pitchFamily="34" charset="0"/>
              </a:rPr>
              <a:t>Express Taxis has been operating and expanding for years. The two directors Mehmed and Marta, still own most of the shares. The company owned 150 taxis and has diversified into bus services. It owned 35 buses.</a:t>
            </a:r>
          </a:p>
          <a:p>
            <a:pPr marL="342900" indent="-342900">
              <a:buClr>
                <a:srgbClr val="00B050"/>
              </a:buClr>
              <a:buFont typeface="Wingdings 3" panose="05040102010807070707" pitchFamily="18" charset="2"/>
              <a:buChar char=""/>
            </a:pPr>
            <a:r>
              <a:rPr lang="en-US" sz="1660" dirty="0" smtClean="0">
                <a:solidFill>
                  <a:srgbClr val="FF0000"/>
                </a:solidFill>
                <a:latin typeface="Calibri" panose="020F0502020204030204" pitchFamily="34" charset="0"/>
              </a:rPr>
              <a:t>The government has decided to </a:t>
            </a:r>
            <a:r>
              <a:rPr lang="en-US" sz="1660" dirty="0" err="1" smtClean="0">
                <a:solidFill>
                  <a:srgbClr val="FF0000"/>
                </a:solidFill>
                <a:latin typeface="Calibri" panose="020F0502020204030204" pitchFamily="34" charset="0"/>
              </a:rPr>
              <a:t>privatise</a:t>
            </a:r>
            <a:r>
              <a:rPr lang="en-US" sz="1660" dirty="0" smtClean="0">
                <a:solidFill>
                  <a:srgbClr val="FF0000"/>
                </a:solidFill>
                <a:latin typeface="Calibri" panose="020F0502020204030204" pitchFamily="34" charset="0"/>
              </a:rPr>
              <a:t> all the country’s bus services. Both directors were determined to expand the business further by purchasing many of these bus routes from the government. Many new buses would be needed. A huge investment of around $90M would be needed. Although profitable, the company could not afford this sum of money.</a:t>
            </a:r>
          </a:p>
          <a:p>
            <a:pPr marL="342900" indent="-342900">
              <a:buClr>
                <a:srgbClr val="00B050"/>
              </a:buClr>
              <a:buFont typeface="Wingdings 3" panose="05040102010807070707" pitchFamily="18" charset="2"/>
              <a:buChar char=""/>
            </a:pPr>
            <a:r>
              <a:rPr lang="en-US" sz="1660" dirty="0" smtClean="0">
                <a:solidFill>
                  <a:srgbClr val="FF0000"/>
                </a:solidFill>
                <a:latin typeface="Calibri" panose="020F0502020204030204" pitchFamily="34" charset="0"/>
              </a:rPr>
              <a:t>The directors went to see a specialist financial business consultant at a large bank. The bank was impressed with the director’s plans and advised them to convert the company into a public limited company. The consultant explained the procedure for doing this and the benefits and drawbacks of this change.</a:t>
            </a:r>
          </a:p>
          <a:p>
            <a:pPr marL="568325" indent="-280988">
              <a:buClr>
                <a:srgbClr val="00B050"/>
              </a:buClr>
              <a:buFont typeface="+mj-lt"/>
              <a:buAutoNum type="arabicPeriod"/>
            </a:pPr>
            <a:r>
              <a:rPr lang="en-US" sz="1660" dirty="0" smtClean="0">
                <a:solidFill>
                  <a:srgbClr val="FF0000"/>
                </a:solidFill>
                <a:latin typeface="Calibri" panose="020F0502020204030204" pitchFamily="34" charset="0"/>
              </a:rPr>
              <a:t>How would the company be financially affected by being a Public Limited Company?</a:t>
            </a:r>
          </a:p>
          <a:p>
            <a:pPr marL="568325" indent="-280988">
              <a:buClr>
                <a:srgbClr val="00B050"/>
              </a:buClr>
              <a:buFont typeface="+mj-lt"/>
              <a:buAutoNum type="arabicPeriod"/>
            </a:pPr>
            <a:r>
              <a:rPr lang="en-US" sz="1660" dirty="0" smtClean="0">
                <a:solidFill>
                  <a:srgbClr val="FF0000"/>
                </a:solidFill>
                <a:latin typeface="Calibri" panose="020F0502020204030204" pitchFamily="34" charset="0"/>
              </a:rPr>
              <a:t>How would the management of the company be affected by the change?</a:t>
            </a:r>
          </a:p>
          <a:p>
            <a:pPr marL="568325" indent="-280988">
              <a:buClr>
                <a:srgbClr val="00B050"/>
              </a:buClr>
              <a:buFont typeface="+mj-lt"/>
              <a:buAutoNum type="arabicPeriod"/>
            </a:pPr>
            <a:r>
              <a:rPr lang="en-US" sz="1660" dirty="0" smtClean="0">
                <a:solidFill>
                  <a:srgbClr val="FF0000"/>
                </a:solidFill>
                <a:latin typeface="Calibri" panose="020F0502020204030204" pitchFamily="34" charset="0"/>
              </a:rPr>
              <a:t>With the government as a stakeholder in the success of the company, how could the company use this? </a:t>
            </a:r>
          </a:p>
        </p:txBody>
      </p:sp>
    </p:spTree>
    <p:extLst>
      <p:ext uri="{BB962C8B-B14F-4D97-AF65-F5344CB8AC3E}">
        <p14:creationId xmlns:p14="http://schemas.microsoft.com/office/powerpoint/2010/main" val="1927733381"/>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500" dirty="0" smtClean="0"/>
              <a:t>1.3 – Types of Organisation – Public Limited Company</a:t>
            </a:r>
            <a:endParaRPr lang="en-GB" sz="2500" b="1" dirty="0" smtClean="0"/>
          </a:p>
        </p:txBody>
      </p:sp>
      <p:graphicFrame>
        <p:nvGraphicFramePr>
          <p:cNvPr id="25" name="Table 24"/>
          <p:cNvGraphicFramePr>
            <a:graphicFrameLocks noGrp="1"/>
          </p:cNvGraphicFramePr>
          <p:nvPr>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209118"/>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750" b="1" dirty="0" smtClean="0">
                <a:solidFill>
                  <a:srgbClr val="FF0000"/>
                </a:solidFill>
                <a:latin typeface="Calibri" panose="020F0502020204030204" pitchFamily="34" charset="0"/>
              </a:rPr>
              <a:t>Activity 1.3 – </a:t>
            </a:r>
            <a:r>
              <a:rPr lang="en-US" sz="1750" dirty="0" smtClean="0">
                <a:solidFill>
                  <a:srgbClr val="FF0000"/>
                </a:solidFill>
                <a:latin typeface="Calibri" panose="020F0502020204030204" pitchFamily="34" charset="0"/>
              </a:rPr>
              <a:t>based on the 4.1 Scenario, Amel has decided not to form a partnership with his Uncle. Instead 5 years after setting up the business, he is thinking of forming a private limited company. Amel would sell shares in this new company to friends and relatives but he wants to keep most shared himself.</a:t>
            </a:r>
          </a:p>
          <a:p>
            <a:pPr marL="285750" indent="-285750">
              <a:buClr>
                <a:srgbClr val="00B050"/>
              </a:buClr>
              <a:buFont typeface="Wingdings 3" panose="05040102010807070707" pitchFamily="18" charset="2"/>
              <a:buChar char=""/>
            </a:pPr>
            <a:r>
              <a:rPr lang="en-US" sz="1750" dirty="0" smtClean="0">
                <a:solidFill>
                  <a:srgbClr val="FF0000"/>
                </a:solidFill>
                <a:latin typeface="Calibri" panose="020F0502020204030204" pitchFamily="34" charset="0"/>
              </a:rPr>
              <a:t>He is very busy repairing computers and fitting new computer systems for the large number of customers who appreciate </a:t>
            </a:r>
            <a:r>
              <a:rPr lang="en-US" sz="1750" dirty="0" err="1" smtClean="0">
                <a:solidFill>
                  <a:srgbClr val="FF0000"/>
                </a:solidFill>
                <a:latin typeface="Calibri" panose="020F0502020204030204" pitchFamily="34" charset="0"/>
              </a:rPr>
              <a:t>Amel’s</a:t>
            </a:r>
            <a:r>
              <a:rPr lang="en-US" sz="1750" dirty="0" smtClean="0">
                <a:solidFill>
                  <a:srgbClr val="FF0000"/>
                </a:solidFill>
                <a:latin typeface="Calibri" panose="020F0502020204030204" pitchFamily="34" charset="0"/>
              </a:rPr>
              <a:t> IT skills and like the personal service he offers.</a:t>
            </a:r>
          </a:p>
          <a:p>
            <a:pPr marL="285750" indent="-285750">
              <a:buClr>
                <a:srgbClr val="00B050"/>
              </a:buClr>
              <a:buFont typeface="Wingdings 3" panose="05040102010807070707" pitchFamily="18" charset="2"/>
              <a:buChar char=""/>
            </a:pPr>
            <a:r>
              <a:rPr lang="en-US" sz="1750" dirty="0" smtClean="0">
                <a:solidFill>
                  <a:srgbClr val="FF0000"/>
                </a:solidFill>
                <a:latin typeface="Calibri" panose="020F0502020204030204" pitchFamily="34" charset="0"/>
              </a:rPr>
              <a:t>He wants to raise capital to pay for a bigger workshop and two new vans. He plans to employ at least 2 other IT engineers. Amel is also thinking of recruiting a manager to help him deal with customers and the accounti</a:t>
            </a:r>
            <a:r>
              <a:rPr lang="en-US" sz="1750" dirty="0">
                <a:solidFill>
                  <a:srgbClr val="FF0000"/>
                </a:solidFill>
                <a:latin typeface="Calibri" panose="020F0502020204030204" pitchFamily="34" charset="0"/>
              </a:rPr>
              <a:t>n</a:t>
            </a:r>
            <a:r>
              <a:rPr lang="en-US" sz="1750" dirty="0" smtClean="0">
                <a:solidFill>
                  <a:srgbClr val="FF0000"/>
                </a:solidFill>
                <a:latin typeface="Calibri" panose="020F0502020204030204" pitchFamily="34" charset="0"/>
              </a:rPr>
              <a:t>g side of the business.</a:t>
            </a:r>
          </a:p>
          <a:p>
            <a:pPr marL="285750" indent="-285750">
              <a:buClr>
                <a:srgbClr val="00B050"/>
              </a:buClr>
              <a:buFont typeface="Wingdings 3" panose="05040102010807070707" pitchFamily="18" charset="2"/>
              <a:buChar char=""/>
            </a:pPr>
            <a:r>
              <a:rPr lang="en-US" sz="1750" dirty="0" smtClean="0">
                <a:solidFill>
                  <a:srgbClr val="FF0000"/>
                </a:solidFill>
                <a:latin typeface="Calibri" panose="020F0502020204030204" pitchFamily="34" charset="0"/>
              </a:rPr>
              <a:t>Amel has ben told that when he creates a private limited company his ‘personal risk will be reduced but he will still own most of the business.’</a:t>
            </a:r>
          </a:p>
          <a:p>
            <a:pPr marL="630238" indent="-342900">
              <a:buClr>
                <a:srgbClr val="00B050"/>
              </a:buClr>
              <a:buFont typeface="+mj-lt"/>
              <a:buAutoNum type="arabicPeriod"/>
            </a:pPr>
            <a:r>
              <a:rPr lang="en-US" sz="1750" dirty="0" smtClean="0">
                <a:solidFill>
                  <a:srgbClr val="FF0000"/>
                </a:solidFill>
                <a:latin typeface="Calibri" panose="020F0502020204030204" pitchFamily="34" charset="0"/>
              </a:rPr>
              <a:t>Identify and explain </a:t>
            </a:r>
            <a:r>
              <a:rPr lang="en-US" sz="1750" b="1" dirty="0" smtClean="0">
                <a:solidFill>
                  <a:srgbClr val="FF0000"/>
                </a:solidFill>
                <a:latin typeface="Calibri" panose="020F0502020204030204" pitchFamily="34" charset="0"/>
              </a:rPr>
              <a:t>two</a:t>
            </a:r>
            <a:r>
              <a:rPr lang="en-US" sz="1750" dirty="0" smtClean="0">
                <a:solidFill>
                  <a:srgbClr val="FF0000"/>
                </a:solidFill>
                <a:latin typeface="Calibri" panose="020F0502020204030204" pitchFamily="34" charset="0"/>
              </a:rPr>
              <a:t> advantages and </a:t>
            </a:r>
            <a:r>
              <a:rPr lang="en-US" sz="1750" b="1" dirty="0" smtClean="0">
                <a:solidFill>
                  <a:srgbClr val="FF0000"/>
                </a:solidFill>
                <a:latin typeface="Calibri" panose="020F0502020204030204" pitchFamily="34" charset="0"/>
              </a:rPr>
              <a:t>two</a:t>
            </a:r>
            <a:r>
              <a:rPr lang="en-US" sz="1750" dirty="0" smtClean="0">
                <a:solidFill>
                  <a:srgbClr val="FF0000"/>
                </a:solidFill>
                <a:latin typeface="Calibri" panose="020F0502020204030204" pitchFamily="34" charset="0"/>
              </a:rPr>
              <a:t> disadvantages to </a:t>
            </a:r>
            <a:r>
              <a:rPr lang="en-US" sz="1750" b="1" dirty="0" smtClean="0">
                <a:solidFill>
                  <a:srgbClr val="FF0000"/>
                </a:solidFill>
                <a:latin typeface="Calibri" panose="020F0502020204030204" pitchFamily="34" charset="0"/>
              </a:rPr>
              <a:t>Amel</a:t>
            </a:r>
            <a:r>
              <a:rPr lang="en-US" sz="1750" dirty="0" smtClean="0">
                <a:solidFill>
                  <a:srgbClr val="FF0000"/>
                </a:solidFill>
                <a:latin typeface="Calibri" panose="020F0502020204030204" pitchFamily="34" charset="0"/>
              </a:rPr>
              <a:t> of converting his business into a private limited company.</a:t>
            </a:r>
          </a:p>
          <a:p>
            <a:pPr marL="630238" indent="-342900">
              <a:buClr>
                <a:srgbClr val="00B050"/>
              </a:buClr>
              <a:buFont typeface="+mj-lt"/>
              <a:buAutoNum type="arabicPeriod"/>
            </a:pPr>
            <a:r>
              <a:rPr lang="en-US" sz="1750" dirty="0" smtClean="0">
                <a:solidFill>
                  <a:srgbClr val="FF0000"/>
                </a:solidFill>
                <a:latin typeface="Calibri" panose="020F0502020204030204" pitchFamily="34" charset="0"/>
              </a:rPr>
              <a:t>Do you think that a private limited company is the appropriate form of organisation for </a:t>
            </a:r>
            <a:r>
              <a:rPr lang="en-US" sz="1750" dirty="0" err="1" smtClean="0">
                <a:solidFill>
                  <a:srgbClr val="FF0000"/>
                </a:solidFill>
                <a:latin typeface="Calibri" panose="020F0502020204030204" pitchFamily="34" charset="0"/>
              </a:rPr>
              <a:t>Amel’s</a:t>
            </a:r>
            <a:r>
              <a:rPr lang="en-US" sz="1750" dirty="0" smtClean="0">
                <a:solidFill>
                  <a:srgbClr val="FF0000"/>
                </a:solidFill>
                <a:latin typeface="Calibri" panose="020F0502020204030204" pitchFamily="34" charset="0"/>
              </a:rPr>
              <a:t> business? Justify your answer.</a:t>
            </a:r>
          </a:p>
        </p:txBody>
      </p:sp>
    </p:spTree>
    <p:extLst>
      <p:ext uri="{BB962C8B-B14F-4D97-AF65-F5344CB8AC3E}">
        <p14:creationId xmlns:p14="http://schemas.microsoft.com/office/powerpoint/2010/main" val="3060843475"/>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(720 GLH)</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000" dirty="0" smtClean="0"/>
              <a:t>1.3 – Types of Organisation – Public Limited Company - Advantages</a:t>
            </a:r>
            <a:endParaRPr lang="en-GB" sz="2000" b="1" dirty="0" smtClean="0"/>
          </a:p>
        </p:txBody>
      </p:sp>
      <p:graphicFrame>
        <p:nvGraphicFramePr>
          <p:cNvPr id="25" name="Table 24"/>
          <p:cNvGraphicFramePr>
            <a:graphicFrameLocks noGrp="1"/>
          </p:cNvGraphicFramePr>
          <p:nvPr>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478423"/>
          </a:xfrm>
          <a:prstGeom prst="rect">
            <a:avLst/>
          </a:prstGeom>
        </p:spPr>
        <p:txBody>
          <a:bodyPr wrap="square">
            <a:spAutoFit/>
          </a:bodyPr>
          <a:lstStyle/>
          <a:p>
            <a:pPr>
              <a:buClr>
                <a:srgbClr val="00B050"/>
              </a:buClr>
            </a:pPr>
            <a:r>
              <a:rPr lang="en-US" sz="1400" b="1" dirty="0" smtClean="0">
                <a:latin typeface="Calibri" panose="020F0502020204030204" pitchFamily="34" charset="0"/>
              </a:rPr>
              <a:t>Advantages</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This for of business organisation still offers </a:t>
            </a:r>
            <a:r>
              <a:rPr lang="en-US" sz="1400" b="1" dirty="0" smtClean="0">
                <a:latin typeface="Calibri" panose="020F0502020204030204" pitchFamily="34" charset="0"/>
              </a:rPr>
              <a:t>limited liability </a:t>
            </a:r>
            <a:r>
              <a:rPr lang="en-US" sz="1400" dirty="0" smtClean="0">
                <a:latin typeface="Calibri" panose="020F0502020204030204" pitchFamily="34" charset="0"/>
              </a:rPr>
              <a:t>to shareholders.</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It is an </a:t>
            </a:r>
            <a:r>
              <a:rPr lang="en-US" sz="1400" b="1" dirty="0" smtClean="0">
                <a:latin typeface="Calibri" panose="020F0502020204030204" pitchFamily="34" charset="0"/>
              </a:rPr>
              <a:t>incorporated business </a:t>
            </a:r>
            <a:r>
              <a:rPr lang="en-US" sz="1400" dirty="0" smtClean="0">
                <a:latin typeface="Calibri" panose="020F0502020204030204" pitchFamily="34" charset="0"/>
              </a:rPr>
              <a:t>and is a separate legal unit. Its accounts are kept separately from those of the owners and there is continuity in the event of a shareholder death.</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There is now the opportunity to raise </a:t>
            </a:r>
            <a:r>
              <a:rPr lang="en-US" sz="1400" b="1" dirty="0" smtClean="0">
                <a:latin typeface="Calibri" panose="020F0502020204030204" pitchFamily="34" charset="0"/>
              </a:rPr>
              <a:t>very large capital sums</a:t>
            </a:r>
            <a:r>
              <a:rPr lang="en-US" sz="1400" dirty="0" smtClean="0">
                <a:latin typeface="Calibri" panose="020F0502020204030204" pitchFamily="34" charset="0"/>
              </a:rPr>
              <a:t> to invest in the business. There is no shareholder limit.</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There is no restriction on the </a:t>
            </a:r>
            <a:r>
              <a:rPr lang="en-US" sz="1400" b="1" dirty="0" smtClean="0">
                <a:latin typeface="Calibri" panose="020F0502020204030204" pitchFamily="34" charset="0"/>
              </a:rPr>
              <a:t>buying, selling or transfer </a:t>
            </a:r>
            <a:r>
              <a:rPr lang="en-US" sz="1400" dirty="0" smtClean="0">
                <a:latin typeface="Calibri" panose="020F0502020204030204" pitchFamily="34" charset="0"/>
              </a:rPr>
              <a:t> of shares.</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A business trading as a public limited company usually has high status and should find it easier to attract suppliers prepared to sell goods on credit and banks willing to lend to them.</a:t>
            </a:r>
          </a:p>
          <a:p>
            <a:pPr>
              <a:buClr>
                <a:srgbClr val="00B050"/>
              </a:buClr>
            </a:pPr>
            <a:r>
              <a:rPr lang="en-US" sz="1400" b="1" dirty="0" smtClean="0">
                <a:latin typeface="Calibri" panose="020F0502020204030204" pitchFamily="34" charset="0"/>
              </a:rPr>
              <a:t>Disadvantages</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The </a:t>
            </a:r>
            <a:r>
              <a:rPr lang="en-US" sz="1400" b="1" dirty="0" smtClean="0">
                <a:latin typeface="Calibri" panose="020F0502020204030204" pitchFamily="34" charset="0"/>
              </a:rPr>
              <a:t>legal formalities</a:t>
            </a:r>
            <a:r>
              <a:rPr lang="en-US" sz="1400" dirty="0" smtClean="0">
                <a:latin typeface="Calibri" panose="020F0502020204030204" pitchFamily="34" charset="0"/>
              </a:rPr>
              <a:t> of forming such a company are quite complicated and time consuming.</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There are </a:t>
            </a:r>
            <a:r>
              <a:rPr lang="en-US" sz="1400" b="1" dirty="0" smtClean="0">
                <a:latin typeface="Calibri" panose="020F0502020204030204" pitchFamily="34" charset="0"/>
              </a:rPr>
              <a:t>more regulations</a:t>
            </a:r>
            <a:r>
              <a:rPr lang="en-US" sz="1400" dirty="0" smtClean="0">
                <a:latin typeface="Calibri" panose="020F0502020204030204" pitchFamily="34" charset="0"/>
              </a:rPr>
              <a:t> and </a:t>
            </a:r>
            <a:r>
              <a:rPr lang="en-US" sz="1400" b="1" dirty="0" smtClean="0">
                <a:latin typeface="Calibri" panose="020F0502020204030204" pitchFamily="34" charset="0"/>
              </a:rPr>
              <a:t>controls</a:t>
            </a:r>
            <a:r>
              <a:rPr lang="en-US" sz="1400" dirty="0" smtClean="0">
                <a:latin typeface="Calibri" panose="020F0502020204030204" pitchFamily="34" charset="0"/>
              </a:rPr>
              <a:t> over public limited companies in order to protect the interests of shareholders including the publication of accounts for anyone to see.</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Some public limited companies grow so large that they become </a:t>
            </a:r>
            <a:r>
              <a:rPr lang="en-US" sz="1400" b="1" dirty="0" smtClean="0">
                <a:latin typeface="Calibri" panose="020F0502020204030204" pitchFamily="34" charset="0"/>
              </a:rPr>
              <a:t>difficult to manage</a:t>
            </a:r>
            <a:r>
              <a:rPr lang="en-US" sz="1400" dirty="0" smtClean="0">
                <a:latin typeface="Calibri" panose="020F0502020204030204" pitchFamily="34" charset="0"/>
              </a:rPr>
              <a:t> or </a:t>
            </a:r>
            <a:r>
              <a:rPr lang="en-US" sz="1400" b="1" dirty="0" smtClean="0">
                <a:latin typeface="Calibri" panose="020F0502020204030204" pitchFamily="34" charset="0"/>
              </a:rPr>
              <a:t>control.</a:t>
            </a:r>
            <a:endParaRPr lang="en-US" sz="1400" dirty="0" smtClean="0">
              <a:latin typeface="Calibri" panose="020F0502020204030204" pitchFamily="34" charset="0"/>
            </a:endParaRPr>
          </a:p>
          <a:p>
            <a:pPr marL="342900" indent="-342900">
              <a:buClr>
                <a:srgbClr val="00B050"/>
              </a:buClr>
              <a:buFont typeface="Wingdings 3" panose="05040102010807070707" pitchFamily="18" charset="2"/>
              <a:buChar char=""/>
            </a:pPr>
            <a:r>
              <a:rPr lang="en-US" sz="1400" b="1" dirty="0" smtClean="0">
                <a:latin typeface="Calibri" panose="020F0502020204030204" pitchFamily="34" charset="0"/>
              </a:rPr>
              <a:t>Selling shares to the public is expensive – </a:t>
            </a:r>
            <a:r>
              <a:rPr lang="en-US" sz="1400" dirty="0" smtClean="0">
                <a:latin typeface="Calibri" panose="020F0502020204030204" pitchFamily="34" charset="0"/>
              </a:rPr>
              <a:t>The directors will often ask a specialist merchant bank to help in doing this which will charge a commission for its services including the printing of the thousands of prospectus’s.</a:t>
            </a:r>
          </a:p>
          <a:p>
            <a:pPr marL="342900" indent="-342900">
              <a:buClr>
                <a:srgbClr val="00B050"/>
              </a:buClr>
              <a:buFont typeface="Wingdings 3" panose="05040102010807070707" pitchFamily="18" charset="2"/>
              <a:buChar char=""/>
            </a:pPr>
            <a:r>
              <a:rPr lang="en-US" sz="1400" dirty="0" smtClean="0">
                <a:latin typeface="Calibri" panose="020F0502020204030204" pitchFamily="34" charset="0"/>
              </a:rPr>
              <a:t>There is a very real danger that although the owners of the business might become rich by selling shares in their business, they may </a:t>
            </a:r>
            <a:r>
              <a:rPr lang="en-US" sz="1400" b="1" dirty="0" smtClean="0">
                <a:latin typeface="Calibri" panose="020F0502020204030204" pitchFamily="34" charset="0"/>
              </a:rPr>
              <a:t>lose control</a:t>
            </a:r>
            <a:r>
              <a:rPr lang="en-US" sz="1400" dirty="0" smtClean="0">
                <a:latin typeface="Calibri" panose="020F0502020204030204" pitchFamily="34" charset="0"/>
              </a:rPr>
              <a:t> over it when it “goes public”. </a:t>
            </a:r>
          </a:p>
        </p:txBody>
      </p:sp>
    </p:spTree>
    <p:extLst>
      <p:ext uri="{BB962C8B-B14F-4D97-AF65-F5344CB8AC3E}">
        <p14:creationId xmlns:p14="http://schemas.microsoft.com/office/powerpoint/2010/main" val="1687657496"/>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44624"/>
            <a:ext cx="9001000" cy="506906"/>
          </a:xfrm>
        </p:spPr>
        <p:txBody>
          <a:bodyPr>
            <a:noAutofit/>
          </a:bodyPr>
          <a:lstStyle/>
          <a:p>
            <a:r>
              <a:rPr lang="en-GB" sz="2100" dirty="0" smtClean="0"/>
              <a:t>1.3 – Types of Organisation – Public Limited Company – Control and Ownership</a:t>
            </a:r>
            <a:endParaRPr lang="en-GB" sz="2100" b="1" dirty="0" smtClean="0"/>
          </a:p>
        </p:txBody>
      </p:sp>
      <p:graphicFrame>
        <p:nvGraphicFramePr>
          <p:cNvPr id="25" name="Table 24"/>
          <p:cNvGraphicFramePr>
            <a:graphicFrameLocks noGrp="1"/>
          </p:cNvGraphicFramePr>
          <p:nvPr>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3323987"/>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US" sz="1400" dirty="0" smtClean="0">
                <a:latin typeface="Calibri" panose="020F0502020204030204" pitchFamily="34" charset="0"/>
              </a:rPr>
              <a:t>In all Sole trading businesses and partnerships the owners have control over how their business is run. The take all the decisions and try to make the business achieve the aims and objectives that are set. This is also the case in most private limited companies which have relatively few shareholders. The directors are often the majority shareholders so they can ensure that their decisions are passed at all meetings.</a:t>
            </a:r>
            <a:endParaRPr lang="en-US" sz="1400" dirty="0">
              <a:latin typeface="Calibri" panose="020F0502020204030204" pitchFamily="34" charset="0"/>
            </a:endParaRPr>
          </a:p>
          <a:p>
            <a:pPr marL="285750" indent="-285750">
              <a:buClr>
                <a:srgbClr val="00B050"/>
              </a:buClr>
              <a:buFont typeface="Wingdings 3" panose="05040102010807070707" pitchFamily="18" charset="2"/>
              <a:buChar char=""/>
            </a:pPr>
            <a:r>
              <a:rPr lang="en-US" sz="1400" dirty="0" smtClean="0">
                <a:latin typeface="Calibri" panose="020F0502020204030204" pitchFamily="34" charset="0"/>
              </a:rPr>
              <a:t>This is different with a {Public Limited Company. There are often thousands of shareholders, millions in large companies, and impossible for all these people to be involved in decision making although they are invited to attend the </a:t>
            </a:r>
            <a:r>
              <a:rPr lang="en-US" sz="1400" b="1" dirty="0" smtClean="0">
                <a:latin typeface="Calibri" panose="020F0502020204030204" pitchFamily="34" charset="0"/>
              </a:rPr>
              <a:t>Annual General Meeting</a:t>
            </a:r>
            <a:r>
              <a:rPr lang="en-US" sz="1400" dirty="0" smtClean="0">
                <a:latin typeface="Calibri" panose="020F0502020204030204" pitchFamily="34" charset="0"/>
              </a:rPr>
              <a:t> (AGM) . The only decision that shareholders in this number can decide upon is the election of a manager to be a company directors, running the business and making decision on their behalf.</a:t>
            </a:r>
          </a:p>
          <a:p>
            <a:pPr marL="285750" indent="-285750">
              <a:buClr>
                <a:srgbClr val="00B050"/>
              </a:buClr>
              <a:buFont typeface="Wingdings 3" panose="05040102010807070707" pitchFamily="18" charset="2"/>
              <a:buChar char=""/>
            </a:pPr>
            <a:r>
              <a:rPr lang="en-US" sz="1400" dirty="0" smtClean="0">
                <a:latin typeface="Calibri" panose="020F0502020204030204" pitchFamily="34" charset="0"/>
              </a:rPr>
              <a:t>The directors cannot possibly control all of the business by themselves so they appoint other managers. Who may not be shareholders, to make day-to-day decisions. </a:t>
            </a:r>
          </a:p>
        </p:txBody>
      </p:sp>
      <p:sp>
        <p:nvSpPr>
          <p:cNvPr id="9" name="Rounded Rectangle 8"/>
          <p:cNvSpPr/>
          <p:nvPr/>
        </p:nvSpPr>
        <p:spPr>
          <a:xfrm>
            <a:off x="395536" y="4536447"/>
            <a:ext cx="1497372" cy="284604"/>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latin typeface="Calibri" panose="020F0502020204030204" pitchFamily="34" charset="0"/>
              </a:rPr>
              <a:t>Shareholders</a:t>
            </a:r>
            <a:endParaRPr lang="en-US" sz="1400" dirty="0">
              <a:latin typeface="Calibri" panose="020F0502020204030204" pitchFamily="34" charset="0"/>
            </a:endParaRPr>
          </a:p>
        </p:txBody>
      </p:sp>
      <p:sp>
        <p:nvSpPr>
          <p:cNvPr id="13" name="Rounded Rectangle 12"/>
          <p:cNvSpPr/>
          <p:nvPr/>
        </p:nvSpPr>
        <p:spPr>
          <a:xfrm>
            <a:off x="2373820" y="4536447"/>
            <a:ext cx="2067975" cy="284604"/>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latin typeface="Calibri" panose="020F0502020204030204" pitchFamily="34" charset="0"/>
              </a:rPr>
              <a:t>May attend AGM (few do)</a:t>
            </a:r>
            <a:endParaRPr lang="en-US" sz="1400" dirty="0">
              <a:latin typeface="Calibri" panose="020F0502020204030204" pitchFamily="34" charset="0"/>
            </a:endParaRPr>
          </a:p>
        </p:txBody>
      </p:sp>
      <p:sp>
        <p:nvSpPr>
          <p:cNvPr id="14" name="Rounded Rectangle 13"/>
          <p:cNvSpPr/>
          <p:nvPr/>
        </p:nvSpPr>
        <p:spPr>
          <a:xfrm>
            <a:off x="2123728" y="5136122"/>
            <a:ext cx="2526391" cy="417352"/>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latin typeface="Calibri" panose="020F0502020204030204" pitchFamily="34" charset="0"/>
              </a:rPr>
              <a:t>Vote for Board of Directors who take all important </a:t>
            </a:r>
            <a:r>
              <a:rPr lang="en-US" sz="1400" dirty="0" err="1" smtClean="0">
                <a:latin typeface="Calibri" panose="020F0502020204030204" pitchFamily="34" charset="0"/>
              </a:rPr>
              <a:t>decsisions</a:t>
            </a:r>
            <a:endParaRPr lang="en-US" sz="1400" dirty="0">
              <a:latin typeface="Calibri" panose="020F0502020204030204" pitchFamily="34" charset="0"/>
            </a:endParaRPr>
          </a:p>
        </p:txBody>
      </p:sp>
      <p:sp>
        <p:nvSpPr>
          <p:cNvPr id="15" name="Rounded Rectangle 14"/>
          <p:cNvSpPr/>
          <p:nvPr/>
        </p:nvSpPr>
        <p:spPr>
          <a:xfrm>
            <a:off x="2123728" y="6049171"/>
            <a:ext cx="2520279" cy="476173"/>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latin typeface="Calibri" panose="020F0502020204030204" pitchFamily="34" charset="0"/>
              </a:rPr>
              <a:t>Appoint managers for day-to-day business decisions</a:t>
            </a:r>
            <a:endParaRPr lang="en-US" sz="1400" dirty="0">
              <a:latin typeface="Calibri" panose="020F0502020204030204" pitchFamily="34" charset="0"/>
            </a:endParaRPr>
          </a:p>
        </p:txBody>
      </p:sp>
      <p:sp>
        <p:nvSpPr>
          <p:cNvPr id="16" name="Rounded Rectangle 15"/>
          <p:cNvSpPr/>
          <p:nvPr/>
        </p:nvSpPr>
        <p:spPr>
          <a:xfrm>
            <a:off x="4991848" y="5677735"/>
            <a:ext cx="1209340" cy="3566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latin typeface="Calibri" panose="020F0502020204030204" pitchFamily="34" charset="0"/>
              </a:rPr>
              <a:t>Control</a:t>
            </a:r>
            <a:endParaRPr lang="en-US" sz="1400" dirty="0">
              <a:latin typeface="Calibri" panose="020F0502020204030204" pitchFamily="34" charset="0"/>
            </a:endParaRPr>
          </a:p>
        </p:txBody>
      </p:sp>
      <p:sp>
        <p:nvSpPr>
          <p:cNvPr id="17" name="Rounded Rectangle 16"/>
          <p:cNvSpPr/>
          <p:nvPr/>
        </p:nvSpPr>
        <p:spPr>
          <a:xfrm>
            <a:off x="5470164" y="4509120"/>
            <a:ext cx="1209340" cy="338970"/>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latin typeface="Calibri" panose="020F0502020204030204" pitchFamily="34" charset="0"/>
              </a:rPr>
              <a:t>Ownership</a:t>
            </a:r>
            <a:endParaRPr lang="en-US" sz="1400" dirty="0">
              <a:latin typeface="Calibri" panose="020F0502020204030204" pitchFamily="34" charset="0"/>
            </a:endParaRPr>
          </a:p>
        </p:txBody>
      </p:sp>
      <p:cxnSp>
        <p:nvCxnSpPr>
          <p:cNvPr id="21" name="Straight Arrow Connector 20"/>
          <p:cNvCxnSpPr>
            <a:stCxn id="13" idx="2"/>
            <a:endCxn id="14" idx="0"/>
          </p:cNvCxnSpPr>
          <p:nvPr/>
        </p:nvCxnSpPr>
        <p:spPr>
          <a:xfrm flipH="1">
            <a:off x="3386924" y="4821051"/>
            <a:ext cx="20884" cy="315071"/>
          </a:xfrm>
          <a:prstGeom prst="straightConnector1">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892908" y="4669194"/>
            <a:ext cx="480912" cy="0"/>
          </a:xfrm>
          <a:prstGeom prst="straightConnector1">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4" idx="2"/>
            <a:endCxn id="15" idx="0"/>
          </p:cNvCxnSpPr>
          <p:nvPr/>
        </p:nvCxnSpPr>
        <p:spPr>
          <a:xfrm flipH="1">
            <a:off x="3383868" y="5553474"/>
            <a:ext cx="3056" cy="495697"/>
          </a:xfrm>
          <a:prstGeom prst="straightConnector1">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4499992" y="4955684"/>
            <a:ext cx="144016" cy="1569660"/>
          </a:xfrm>
          <a:prstGeom prst="rect">
            <a:avLst/>
          </a:prstGeom>
          <a:noFill/>
        </p:spPr>
        <p:txBody>
          <a:bodyPr wrap="square" rtlCol="0">
            <a:spAutoFit/>
          </a:bodyPr>
          <a:lstStyle/>
          <a:p>
            <a:r>
              <a:rPr lang="en-US" sz="9600" dirty="0" smtClean="0">
                <a:latin typeface="Adobe Song Std L" panose="02020300000000000000" pitchFamily="18" charset="-128"/>
                <a:ea typeface="Adobe Song Std L" panose="02020300000000000000" pitchFamily="18" charset="-128"/>
              </a:rPr>
              <a:t>}</a:t>
            </a:r>
            <a:endParaRPr lang="en-GB" dirty="0">
              <a:latin typeface="Adobe Song Std L" panose="02020300000000000000" pitchFamily="18" charset="-128"/>
              <a:ea typeface="Adobe Song Std L" panose="02020300000000000000" pitchFamily="18" charset="-128"/>
            </a:endParaRPr>
          </a:p>
        </p:txBody>
      </p:sp>
      <p:sp>
        <p:nvSpPr>
          <p:cNvPr id="37" name="Rounded Rectangle 36"/>
          <p:cNvSpPr/>
          <p:nvPr/>
        </p:nvSpPr>
        <p:spPr>
          <a:xfrm>
            <a:off x="285202" y="5668012"/>
            <a:ext cx="1645731" cy="92934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400" dirty="0" smtClean="0">
                <a:solidFill>
                  <a:schemeClr val="tx1"/>
                </a:solidFill>
                <a:latin typeface="Calibri" panose="020F0502020204030204" pitchFamily="34" charset="0"/>
              </a:rPr>
              <a:t>Control and Ownership of a Public Limited Company</a:t>
            </a:r>
            <a:endParaRPr lang="en-US" sz="14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4131986368"/>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Same Side Corner Rectangle 5">
            <a:hlinkClick r:id="" action="ppaction://noaction"/>
          </p:cNvPr>
          <p:cNvSpPr/>
          <p:nvPr/>
        </p:nvSpPr>
        <p:spPr>
          <a:xfrm>
            <a:off x="6660232" y="665752"/>
            <a:ext cx="864096" cy="357190"/>
          </a:xfrm>
          <a:prstGeom prst="round2SameRect">
            <a:avLst/>
          </a:prstGeom>
          <a:gradFill>
            <a:gsLst>
              <a:gs pos="0">
                <a:srgbClr val="0070C0"/>
              </a:gs>
              <a:gs pos="61000">
                <a:srgbClr val="00B0F0"/>
              </a:gs>
              <a:gs pos="100000">
                <a:schemeClr val="bg1"/>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Page 44</a:t>
            </a:r>
            <a:endParaRPr lang="en-GB" sz="2000" b="1" dirty="0">
              <a:latin typeface="Arial" panose="020B0604020202020204" pitchFamily="34" charset="0"/>
              <a:cs typeface="Arial" panose="020B0604020202020204" pitchFamily="34" charset="0"/>
            </a:endParaRPr>
          </a:p>
        </p:txBody>
      </p:sp>
      <p:sp>
        <p:nvSpPr>
          <p:cNvPr id="3074" name="Title 1"/>
          <p:cNvSpPr>
            <a:spLocks noGrp="1"/>
          </p:cNvSpPr>
          <p:nvPr>
            <p:ph type="title"/>
          </p:nvPr>
        </p:nvSpPr>
        <p:spPr>
          <a:xfrm>
            <a:off x="107504" y="44624"/>
            <a:ext cx="7632848" cy="625434"/>
          </a:xfrm>
        </p:spPr>
        <p:txBody>
          <a:bodyPr>
            <a:noAutofit/>
          </a:bodyPr>
          <a:lstStyle/>
          <a:p>
            <a:r>
              <a:rPr lang="en-GB" sz="2100" dirty="0" smtClean="0"/>
              <a:t>1.3 – Types of Organisation – Public Limited Company - Control</a:t>
            </a:r>
            <a:endParaRPr lang="en-GB" sz="2100" b="1" dirty="0" smtClean="0"/>
          </a:p>
        </p:txBody>
      </p:sp>
      <p:graphicFrame>
        <p:nvGraphicFramePr>
          <p:cNvPr id="25" name="Table 24"/>
          <p:cNvGraphicFramePr>
            <a:graphicFrameLocks noGrp="1"/>
          </p:cNvGraphicFramePr>
          <p:nvPr>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7"/>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7"/>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7"/>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7"/>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7"/>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20" y="1052736"/>
            <a:ext cx="6624736" cy="407803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850" dirty="0" smtClean="0">
                <a:latin typeface="Calibri" panose="020F0502020204030204" pitchFamily="34" charset="0"/>
              </a:rPr>
              <a:t>So, the shareholders own, but the directors and managers control. Sometimes this is called the divorce between ownership and control.</a:t>
            </a:r>
          </a:p>
          <a:p>
            <a:pPr marL="342900" indent="-342900">
              <a:buClr>
                <a:srgbClr val="00B050"/>
              </a:buClr>
              <a:buFont typeface="Wingdings 3" panose="05040102010807070707" pitchFamily="18" charset="2"/>
              <a:buChar char=""/>
            </a:pPr>
            <a:r>
              <a:rPr lang="en-US" sz="1850" dirty="0" smtClean="0">
                <a:latin typeface="Calibri" panose="020F0502020204030204" pitchFamily="34" charset="0"/>
              </a:rPr>
              <a:t>Does this matter? It might be important for the shareholder. It means that the directors and managers may run the business to meet their own objectives. These could be increased status, growth of the business to justify higher management salaries, or reducing dividends to shareholders to pay for expansion plans.</a:t>
            </a:r>
          </a:p>
          <a:p>
            <a:pPr marL="342900" indent="-342900">
              <a:buClr>
                <a:srgbClr val="00B050"/>
              </a:buClr>
              <a:buFont typeface="Wingdings 3" panose="05040102010807070707" pitchFamily="18" charset="2"/>
              <a:buChar char=""/>
            </a:pPr>
            <a:r>
              <a:rPr lang="en-US" sz="1850" dirty="0" smtClean="0">
                <a:latin typeface="Calibri" panose="020F0502020204030204" pitchFamily="34" charset="0"/>
              </a:rPr>
              <a:t>The shareholders will not be able to influence these decisions – other than by replacing the directors at the next AGM. Doing this would give the company very bad publicity and cause the business to be unstable as the new directors may be inexperienced.</a:t>
            </a:r>
          </a:p>
        </p:txBody>
      </p:sp>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83768" y="5272825"/>
            <a:ext cx="2207412" cy="1209989"/>
          </a:xfrm>
          <a:prstGeom prst="rect">
            <a:avLst/>
          </a:prstGeom>
        </p:spPr>
      </p:pic>
      <p:pic>
        <p:nvPicPr>
          <p:cNvPr id="4" name="Anger After Qantas AGM Meetin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284255" y="5272825"/>
            <a:ext cx="2151091" cy="1209989"/>
          </a:xfrm>
          <a:prstGeom prst="rect">
            <a:avLst/>
          </a:prstGeom>
        </p:spPr>
      </p:pic>
      <p:pic>
        <p:nvPicPr>
          <p:cNvPr id="3" name="Maersk Group Annual General Meeting 2015 - Time lapse">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1"/>
          <a:stretch>
            <a:fillRect/>
          </a:stretch>
        </p:blipFill>
        <p:spPr>
          <a:xfrm>
            <a:off x="4738946" y="5281514"/>
            <a:ext cx="2137310" cy="1201299"/>
          </a:xfrm>
          <a:prstGeom prst="rect">
            <a:avLst/>
          </a:prstGeom>
        </p:spPr>
      </p:pic>
    </p:spTree>
    <p:extLst>
      <p:ext uri="{BB962C8B-B14F-4D97-AF65-F5344CB8AC3E}">
        <p14:creationId xmlns:p14="http://schemas.microsoft.com/office/powerpoint/2010/main" val="3165330550"/>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vol="80000">
                <p:cTn id="13" fill="hold" display="0">
                  <p:stCondLst>
                    <p:cond delay="indefinite"/>
                  </p:stCondLst>
                </p:cTn>
                <p:tgtEl>
                  <p:spTgt spid="3"/>
                </p:tgtEl>
              </p:cMediaNode>
            </p:vide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000" dirty="0" smtClean="0"/>
              <a:t>1.3 – Types of Organisation – Public Limited Company – Case Study</a:t>
            </a:r>
            <a:endParaRPr lang="en-GB" sz="2000" b="1" dirty="0" smtClean="0"/>
          </a:p>
        </p:txBody>
      </p:sp>
      <p:graphicFrame>
        <p:nvGraphicFramePr>
          <p:cNvPr id="25" name="Table 24"/>
          <p:cNvGraphicFramePr>
            <a:graphicFrameLocks noGrp="1"/>
          </p:cNvGraphicFramePr>
          <p:nvPr>
            <p:extLst/>
          </p:nvPr>
        </p:nvGraphicFramePr>
        <p:xfrm>
          <a:off x="6948264" y="1161875"/>
          <a:ext cx="1835893"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835893"/>
              </a:tblGrid>
              <a:tr h="402796">
                <a:tc>
                  <a:txBody>
                    <a:bodyPr/>
                    <a:lstStyle/>
                    <a:p>
                      <a:pPr>
                        <a:spcAft>
                          <a:spcPts val="0"/>
                        </a:spcAft>
                      </a:pPr>
                      <a:endParaRPr lang="en-GB" sz="156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Microsoft started this way with Bill gates and Paul Allen</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Apple started this with Steve Jobs and Steve Wozniak (the </a:t>
                      </a:r>
                      <a:r>
                        <a:rPr lang="en-GB" sz="1560" baseline="0" dirty="0" err="1" smtClean="0">
                          <a:solidFill>
                            <a:schemeClr val="tx1"/>
                          </a:solidFill>
                          <a:effectLst/>
                          <a:latin typeface="Arial" pitchFamily="34" charset="0"/>
                          <a:ea typeface="Times New Roman"/>
                          <a:cs typeface="Arial" pitchFamily="34" charset="0"/>
                        </a:rPr>
                        <a:t>Woz</a:t>
                      </a:r>
                      <a:r>
                        <a:rPr lang="en-GB" sz="1560" baseline="0" dirty="0" smtClean="0">
                          <a:solidFill>
                            <a:schemeClr val="tx1"/>
                          </a:solidFill>
                          <a:effectLst/>
                          <a:latin typeface="Arial" pitchFamily="34" charset="0"/>
                          <a:ea typeface="Times New Roman"/>
                          <a:cs typeface="Arial" pitchFamily="34" charset="0"/>
                        </a:rPr>
                        <a:t>)</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There tends to be one dominant partner and one silent.</a:t>
                      </a:r>
                    </a:p>
                    <a:p>
                      <a:pPr marL="177800" indent="-177800" algn="l">
                        <a:spcAft>
                          <a:spcPts val="600"/>
                        </a:spcAft>
                        <a:buFontTx/>
                        <a:buBlip>
                          <a:blip r:embed="rId3"/>
                        </a:buBlip>
                      </a:pPr>
                      <a:r>
                        <a:rPr lang="en-GB" sz="1560" baseline="0" dirty="0" smtClean="0">
                          <a:solidFill>
                            <a:schemeClr val="tx1"/>
                          </a:solidFill>
                          <a:effectLst/>
                          <a:latin typeface="Arial" pitchFamily="34" charset="0"/>
                          <a:ea typeface="Times New Roman"/>
                          <a:cs typeface="Arial" pitchFamily="34" charset="0"/>
                        </a:rPr>
                        <a:t>Shared problems and shared responsibility</a:t>
                      </a:r>
                    </a:p>
                    <a:p>
                      <a:pPr marL="177800" indent="-177800" algn="l">
                        <a:spcAft>
                          <a:spcPts val="600"/>
                        </a:spcAft>
                        <a:buFontTx/>
                        <a:buBlip>
                          <a:blip r:embed="rId3"/>
                        </a:buBlip>
                      </a:pPr>
                      <a:r>
                        <a:rPr lang="en-GB" sz="1560" baseline="0" dirty="0" smtClean="0">
                          <a:solidFill>
                            <a:srgbClr val="FF0000"/>
                          </a:solidFill>
                          <a:effectLst/>
                          <a:latin typeface="Arial" pitchFamily="34" charset="0"/>
                          <a:ea typeface="Times New Roman"/>
                          <a:cs typeface="Arial" pitchFamily="34" charset="0"/>
                        </a:rPr>
                        <a:t>One partner can buy out the other if allowed.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991274" y="1196752"/>
            <a:ext cx="1749872"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653733"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Mehmed and Marta decided to convert the company into a public one – Express Taxi and Bus PLC. By selling shares in the company they not only raised the capital they needed but they had also become very rich. They were elected as directors at the first AGM for the new plc. The expansion into buying the </a:t>
            </a:r>
            <a:r>
              <a:rPr lang="en-US" sz="1700" dirty="0" err="1" smtClean="0">
                <a:latin typeface="Calibri" panose="020F0502020204030204" pitchFamily="34" charset="0"/>
              </a:rPr>
              <a:t>privatised</a:t>
            </a:r>
            <a:r>
              <a:rPr lang="en-US" sz="1700" dirty="0" smtClean="0">
                <a:latin typeface="Calibri" panose="020F0502020204030204" pitchFamily="34" charset="0"/>
              </a:rPr>
              <a:t> bus companies was successful – at first. Profits rose and management salaries did too. However the new bus competitors were forcing the bus fares down. Profits started to fall. The accounts published last year showed the lowest profits for 3 years.</a:t>
            </a:r>
          </a:p>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Mehmed and Marta were voted off the Board of Directors. They no longer had a majority of the shares – when it was a private company they owned 50% of the shared each. Since ‘going public’ they owned only 20% of the total shares issues and lost control of their business. The new directors owned few shares, they cut dividends to shareholders and announced a new expansion plan to increase profits.</a:t>
            </a:r>
          </a:p>
          <a:p>
            <a:pPr marL="342900" indent="-342900">
              <a:buClr>
                <a:srgbClr val="00B050"/>
              </a:buClr>
              <a:buFont typeface="Wingdings 3" panose="05040102010807070707" pitchFamily="18" charset="2"/>
              <a:buChar char=""/>
            </a:pPr>
            <a:r>
              <a:rPr lang="en-US" sz="1700" dirty="0" smtClean="0">
                <a:latin typeface="Calibri" panose="020F0502020204030204" pitchFamily="34" charset="0"/>
              </a:rPr>
              <a:t>Mehmed and Marta are rich but no longer control their business. Mehmed missed being in control, he was thinking of setting up his own business by buying a luxury hotel and plans to operate as a Sole Trader.</a:t>
            </a:r>
          </a:p>
        </p:txBody>
      </p:sp>
    </p:spTree>
    <p:extLst>
      <p:ext uri="{BB962C8B-B14F-4D97-AF65-F5344CB8AC3E}">
        <p14:creationId xmlns:p14="http://schemas.microsoft.com/office/powerpoint/2010/main" val="1337809912"/>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150" dirty="0" smtClean="0"/>
              <a:t>1.3 – Types of Organisation – Public Limited Company - Revision</a:t>
            </a:r>
            <a:endParaRPr lang="en-GB" sz="2150" b="1" dirty="0" smtClean="0"/>
          </a:p>
        </p:txBody>
      </p:sp>
      <p:sp>
        <p:nvSpPr>
          <p:cNvPr id="8" name="Rectangle 7"/>
          <p:cNvSpPr/>
          <p:nvPr/>
        </p:nvSpPr>
        <p:spPr>
          <a:xfrm>
            <a:off x="323528" y="1196752"/>
            <a:ext cx="8496944" cy="923330"/>
          </a:xfrm>
          <a:prstGeom prst="rect">
            <a:avLst/>
          </a:prstGeom>
          <a:solidFill>
            <a:schemeClr val="tx2">
              <a:lumMod val="20000"/>
              <a:lumOff val="80000"/>
            </a:schemeClr>
          </a:solidFill>
          <a:ln w="38100">
            <a:solidFill>
              <a:srgbClr val="C00000"/>
            </a:solidFill>
          </a:ln>
          <a:effectLst>
            <a:outerShdw blurRad="152400" dist="50800" dir="5400000" sx="102000" sy="102000" algn="ctr" rotWithShape="0">
              <a:srgbClr val="000000">
                <a:alpha val="43137"/>
              </a:srgbClr>
            </a:outerShdw>
          </a:effectLst>
        </p:spPr>
        <p:txBody>
          <a:bodyPr wrap="square">
            <a:spAutoFit/>
          </a:bodyPr>
          <a:lstStyle/>
          <a:p>
            <a:pPr>
              <a:buClr>
                <a:srgbClr val="00B050"/>
              </a:buClr>
            </a:pPr>
            <a:r>
              <a:rPr lang="en-US" b="1" dirty="0" smtClean="0">
                <a:latin typeface="Calibri" panose="020F0502020204030204" pitchFamily="34" charset="0"/>
              </a:rPr>
              <a:t>Success Tips – </a:t>
            </a:r>
            <a:r>
              <a:rPr lang="en-US" dirty="0" smtClean="0">
                <a:latin typeface="Calibri" panose="020F0502020204030204" pitchFamily="34" charset="0"/>
              </a:rPr>
              <a:t>When answering questions that refer to “companies” then the business must either be a Private limited Company to Public Limited Company. The term “companies” should not be used when referring to sole traders or partnerships.</a:t>
            </a:r>
          </a:p>
        </p:txBody>
      </p:sp>
      <p:grpSp>
        <p:nvGrpSpPr>
          <p:cNvPr id="7" name="Group 6"/>
          <p:cNvGrpSpPr/>
          <p:nvPr/>
        </p:nvGrpSpPr>
        <p:grpSpPr>
          <a:xfrm>
            <a:off x="395537" y="5281311"/>
            <a:ext cx="3596454" cy="1278542"/>
            <a:chOff x="-589982" y="4756187"/>
            <a:chExt cx="5147866" cy="1830063"/>
          </a:xfrm>
        </p:grpSpPr>
        <p:sp>
          <p:nvSpPr>
            <p:cNvPr id="9" name="Rounded Rectangle 8"/>
            <p:cNvSpPr/>
            <p:nvPr/>
          </p:nvSpPr>
          <p:spPr>
            <a:xfrm>
              <a:off x="-589982" y="5712314"/>
              <a:ext cx="1752195" cy="873936"/>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Legal Formalities</a:t>
              </a:r>
              <a:endParaRPr lang="en-US" dirty="0">
                <a:latin typeface="Calibri" panose="020F0502020204030204" pitchFamily="34" charset="0"/>
              </a:endParaRPr>
            </a:p>
          </p:txBody>
        </p:sp>
        <p:cxnSp>
          <p:nvCxnSpPr>
            <p:cNvPr id="10" name="Straight Arrow Connector 9"/>
            <p:cNvCxnSpPr>
              <a:stCxn id="31" idx="1"/>
              <a:endCxn id="9" idx="0"/>
            </p:cNvCxnSpPr>
            <p:nvPr/>
          </p:nvCxnSpPr>
          <p:spPr>
            <a:xfrm flipH="1">
              <a:off x="286115" y="4756187"/>
              <a:ext cx="4271769" cy="95612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2031006" y="5477437"/>
            <a:ext cx="2640129" cy="1033650"/>
            <a:chOff x="1507284" y="5031554"/>
            <a:chExt cx="2833959" cy="1479540"/>
          </a:xfrm>
        </p:grpSpPr>
        <p:sp>
          <p:nvSpPr>
            <p:cNvPr id="12" name="Rounded Rectangle 11"/>
            <p:cNvSpPr/>
            <p:nvPr/>
          </p:nvSpPr>
          <p:spPr>
            <a:xfrm>
              <a:off x="1507284" y="5706934"/>
              <a:ext cx="2560660" cy="804160"/>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Disclosure of accounts and other information</a:t>
              </a:r>
              <a:endParaRPr lang="en-US" dirty="0">
                <a:latin typeface="Calibri" panose="020F0502020204030204" pitchFamily="34" charset="0"/>
              </a:endParaRPr>
            </a:p>
          </p:txBody>
        </p:sp>
        <p:cxnSp>
          <p:nvCxnSpPr>
            <p:cNvPr id="13" name="Straight Arrow Connector 12"/>
            <p:cNvCxnSpPr>
              <a:stCxn id="31" idx="2"/>
              <a:endCxn id="12" idx="0"/>
            </p:cNvCxnSpPr>
            <p:nvPr/>
          </p:nvCxnSpPr>
          <p:spPr>
            <a:xfrm flipH="1">
              <a:off x="2787614" y="5031554"/>
              <a:ext cx="1553629" cy="67537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4671134" y="5477439"/>
            <a:ext cx="2350357" cy="1082415"/>
            <a:chOff x="4113112" y="5084856"/>
            <a:chExt cx="3364242" cy="1549332"/>
          </a:xfrm>
        </p:grpSpPr>
        <p:sp>
          <p:nvSpPr>
            <p:cNvPr id="15" name="Rounded Rectangle 14"/>
            <p:cNvSpPr/>
            <p:nvPr/>
          </p:nvSpPr>
          <p:spPr>
            <a:xfrm>
              <a:off x="4262264" y="5760249"/>
              <a:ext cx="3215090" cy="873939"/>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Divorce between ownership and control</a:t>
              </a:r>
              <a:endParaRPr lang="en-US" dirty="0">
                <a:latin typeface="Calibri" panose="020F0502020204030204" pitchFamily="34" charset="0"/>
              </a:endParaRPr>
            </a:p>
          </p:txBody>
        </p:sp>
        <p:cxnSp>
          <p:nvCxnSpPr>
            <p:cNvPr id="16" name="Straight Arrow Connector 15"/>
            <p:cNvCxnSpPr>
              <a:stCxn id="31" idx="2"/>
              <a:endCxn id="15" idx="0"/>
            </p:cNvCxnSpPr>
            <p:nvPr/>
          </p:nvCxnSpPr>
          <p:spPr>
            <a:xfrm>
              <a:off x="4113112" y="5084856"/>
              <a:ext cx="1756698" cy="67539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395536" y="3165737"/>
            <a:ext cx="3822837" cy="695311"/>
            <a:chOff x="-1142048" y="3139171"/>
            <a:chExt cx="5471907" cy="995251"/>
          </a:xfrm>
        </p:grpSpPr>
        <p:sp>
          <p:nvSpPr>
            <p:cNvPr id="21" name="Rounded Rectangle 20"/>
            <p:cNvSpPr/>
            <p:nvPr/>
          </p:nvSpPr>
          <p:spPr>
            <a:xfrm>
              <a:off x="-1142048" y="3139171"/>
              <a:ext cx="2340968" cy="995251"/>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Can sell shares to public</a:t>
              </a:r>
              <a:endParaRPr lang="en-US" dirty="0">
                <a:latin typeface="Calibri" panose="020F0502020204030204" pitchFamily="34" charset="0"/>
              </a:endParaRPr>
            </a:p>
          </p:txBody>
        </p:sp>
        <p:cxnSp>
          <p:nvCxnSpPr>
            <p:cNvPr id="22" name="Straight Arrow Connector 21"/>
            <p:cNvCxnSpPr>
              <a:stCxn id="28" idx="1"/>
              <a:endCxn id="21" idx="3"/>
            </p:cNvCxnSpPr>
            <p:nvPr/>
          </p:nvCxnSpPr>
          <p:spPr>
            <a:xfrm flipH="1" flipV="1">
              <a:off x="1198920" y="3636797"/>
              <a:ext cx="3130939" cy="16790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1619672" y="2397972"/>
            <a:ext cx="3096344" cy="1103036"/>
            <a:chOff x="330590" y="2112096"/>
            <a:chExt cx="4432021" cy="1578855"/>
          </a:xfrm>
        </p:grpSpPr>
        <p:sp>
          <p:nvSpPr>
            <p:cNvPr id="24" name="Rounded Rectangle 23"/>
            <p:cNvSpPr/>
            <p:nvPr/>
          </p:nvSpPr>
          <p:spPr>
            <a:xfrm>
              <a:off x="330590" y="2112096"/>
              <a:ext cx="4432021" cy="960434"/>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Rapid expansion possible, specialist managers appointed</a:t>
              </a:r>
              <a:endParaRPr lang="en-US" dirty="0">
                <a:latin typeface="Calibri" panose="020F0502020204030204" pitchFamily="34" charset="0"/>
              </a:endParaRPr>
            </a:p>
          </p:txBody>
        </p:sp>
        <p:cxnSp>
          <p:nvCxnSpPr>
            <p:cNvPr id="26" name="Straight Arrow Connector 25"/>
            <p:cNvCxnSpPr>
              <a:stCxn id="28" idx="0"/>
              <a:endCxn id="24" idx="2"/>
            </p:cNvCxnSpPr>
            <p:nvPr/>
          </p:nvCxnSpPr>
          <p:spPr>
            <a:xfrm flipH="1" flipV="1">
              <a:off x="2546601" y="3072530"/>
              <a:ext cx="2151771" cy="61842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p:nvGrpSpPr>
        <p:grpSpPr>
          <a:xfrm>
            <a:off x="3347865" y="3501008"/>
            <a:ext cx="2664295" cy="1976430"/>
            <a:chOff x="2713911" y="3060680"/>
            <a:chExt cx="3813599" cy="2539762"/>
          </a:xfrm>
        </p:grpSpPr>
        <p:sp>
          <p:nvSpPr>
            <p:cNvPr id="28" name="Rounded Rectangle 27"/>
            <p:cNvSpPr/>
            <p:nvPr/>
          </p:nvSpPr>
          <p:spPr>
            <a:xfrm>
              <a:off x="3959932" y="3060680"/>
              <a:ext cx="1296144" cy="33330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Benefits</a:t>
              </a:r>
              <a:endParaRPr lang="en-US" b="1" dirty="0">
                <a:latin typeface="Calibri" panose="020F0502020204030204" pitchFamily="34" charset="0"/>
              </a:endParaRPr>
            </a:p>
          </p:txBody>
        </p:sp>
        <p:cxnSp>
          <p:nvCxnSpPr>
            <p:cNvPr id="29" name="Straight Arrow Connector 28"/>
            <p:cNvCxnSpPr>
              <a:stCxn id="30" idx="0"/>
              <a:endCxn id="28" idx="2"/>
            </p:cNvCxnSpPr>
            <p:nvPr/>
          </p:nvCxnSpPr>
          <p:spPr>
            <a:xfrm flipH="1" flipV="1">
              <a:off x="4608005" y="3393986"/>
              <a:ext cx="12706" cy="515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2713911" y="3909386"/>
              <a:ext cx="3813599" cy="7243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PUBLIC LIMITED COMPANIES</a:t>
              </a:r>
              <a:endParaRPr lang="en-US" sz="2000" b="1" dirty="0">
                <a:latin typeface="Calibri" panose="020F0502020204030204" pitchFamily="34" charset="0"/>
              </a:endParaRPr>
            </a:p>
          </p:txBody>
        </p:sp>
        <p:sp>
          <p:nvSpPr>
            <p:cNvPr id="31" name="Rounded Rectangle 30"/>
            <p:cNvSpPr/>
            <p:nvPr/>
          </p:nvSpPr>
          <p:spPr>
            <a:xfrm>
              <a:off x="3635895" y="5096386"/>
              <a:ext cx="1944216" cy="504056"/>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Limitations</a:t>
              </a:r>
              <a:endParaRPr lang="en-US" b="1" dirty="0">
                <a:latin typeface="Calibri" panose="020F0502020204030204" pitchFamily="34" charset="0"/>
              </a:endParaRPr>
            </a:p>
          </p:txBody>
        </p:sp>
        <p:cxnSp>
          <p:nvCxnSpPr>
            <p:cNvPr id="33" name="Straight Arrow Connector 32"/>
            <p:cNvCxnSpPr>
              <a:stCxn id="30" idx="2"/>
              <a:endCxn id="31" idx="0"/>
            </p:cNvCxnSpPr>
            <p:nvPr/>
          </p:nvCxnSpPr>
          <p:spPr>
            <a:xfrm flipH="1">
              <a:off x="4608003" y="4633725"/>
              <a:ext cx="12708" cy="46266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4" name="TextBox 33"/>
          <p:cNvSpPr txBox="1"/>
          <p:nvPr/>
        </p:nvSpPr>
        <p:spPr>
          <a:xfrm>
            <a:off x="7695471" y="3836698"/>
            <a:ext cx="764961" cy="369332"/>
          </a:xfrm>
          <a:prstGeom prst="rect">
            <a:avLst/>
          </a:prstGeom>
          <a:solidFill>
            <a:srgbClr val="FFC000"/>
          </a:solidFill>
          <a:effectLst>
            <a:outerShdw blurRad="50800" dist="38100" dir="2700000" algn="tl" rotWithShape="0">
              <a:prstClr val="black">
                <a:alpha val="40000"/>
              </a:prstClr>
            </a:outerShdw>
          </a:effectLst>
        </p:spPr>
        <p:txBody>
          <a:bodyPr wrap="square" rtlCol="0">
            <a:spAutoFit/>
          </a:bodyPr>
          <a:lstStyle/>
          <a:p>
            <a:pPr algn="ctr"/>
            <a:r>
              <a:rPr lang="en-US" dirty="0" smtClean="0"/>
              <a:t>Start</a:t>
            </a:r>
            <a:endParaRPr lang="en-US" sz="1600" dirty="0"/>
          </a:p>
        </p:txBody>
      </p:sp>
      <p:grpSp>
        <p:nvGrpSpPr>
          <p:cNvPr id="35" name="Group 34"/>
          <p:cNvGrpSpPr/>
          <p:nvPr/>
        </p:nvGrpSpPr>
        <p:grpSpPr>
          <a:xfrm>
            <a:off x="5350280" y="5281312"/>
            <a:ext cx="3326182" cy="1217288"/>
            <a:chOff x="4335798" y="4874103"/>
            <a:chExt cx="4521867" cy="1657267"/>
          </a:xfrm>
        </p:grpSpPr>
        <p:sp>
          <p:nvSpPr>
            <p:cNvPr id="36" name="Rounded Rectangle 35"/>
            <p:cNvSpPr/>
            <p:nvPr/>
          </p:nvSpPr>
          <p:spPr>
            <a:xfrm>
              <a:off x="6953917" y="5783493"/>
              <a:ext cx="1903748" cy="747877"/>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latin typeface="Calibri" panose="020F0502020204030204" pitchFamily="34" charset="0"/>
                </a:rPr>
                <a:t>Expensive to ‘Go Public’</a:t>
              </a:r>
              <a:endParaRPr lang="en-US" dirty="0">
                <a:latin typeface="Calibri" panose="020F0502020204030204" pitchFamily="34" charset="0"/>
              </a:endParaRPr>
            </a:p>
          </p:txBody>
        </p:sp>
        <p:cxnSp>
          <p:nvCxnSpPr>
            <p:cNvPr id="37" name="Straight Arrow Connector 36"/>
            <p:cNvCxnSpPr>
              <a:stCxn id="31" idx="3"/>
              <a:endCxn id="36" idx="0"/>
            </p:cNvCxnSpPr>
            <p:nvPr/>
          </p:nvCxnSpPr>
          <p:spPr>
            <a:xfrm>
              <a:off x="4335798" y="4874103"/>
              <a:ext cx="3569994" cy="90939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a:off x="4671136" y="2404675"/>
            <a:ext cx="2133112" cy="1096333"/>
            <a:chOff x="4532911" y="2216825"/>
            <a:chExt cx="2194877" cy="2440107"/>
          </a:xfrm>
        </p:grpSpPr>
        <p:sp>
          <p:nvSpPr>
            <p:cNvPr id="39" name="Rounded Rectangle 38"/>
            <p:cNvSpPr/>
            <p:nvPr/>
          </p:nvSpPr>
          <p:spPr>
            <a:xfrm>
              <a:off x="5023649" y="2216825"/>
              <a:ext cx="1704139" cy="837426"/>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Limited liability</a:t>
              </a:r>
              <a:endParaRPr lang="en-US" dirty="0">
                <a:latin typeface="Calibri" panose="020F0502020204030204" pitchFamily="34" charset="0"/>
              </a:endParaRPr>
            </a:p>
          </p:txBody>
        </p:sp>
        <p:cxnSp>
          <p:nvCxnSpPr>
            <p:cNvPr id="40" name="Straight Arrow Connector 39"/>
            <p:cNvCxnSpPr>
              <a:stCxn id="28" idx="0"/>
              <a:endCxn id="39" idx="2"/>
            </p:cNvCxnSpPr>
            <p:nvPr/>
          </p:nvCxnSpPr>
          <p:spPr>
            <a:xfrm flipV="1">
              <a:off x="4532911" y="3054251"/>
              <a:ext cx="1342807" cy="160268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1" name="Group 40"/>
          <p:cNvGrpSpPr/>
          <p:nvPr/>
        </p:nvGrpSpPr>
        <p:grpSpPr>
          <a:xfrm>
            <a:off x="5123898" y="2420888"/>
            <a:ext cx="3552559" cy="1209809"/>
            <a:chOff x="4024216" y="1775450"/>
            <a:chExt cx="4723442" cy="3027166"/>
          </a:xfrm>
        </p:grpSpPr>
        <p:sp>
          <p:nvSpPr>
            <p:cNvPr id="42" name="Rounded Rectangle 41"/>
            <p:cNvSpPr/>
            <p:nvPr/>
          </p:nvSpPr>
          <p:spPr>
            <a:xfrm>
              <a:off x="7120058" y="1775450"/>
              <a:ext cx="1627600" cy="876495"/>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Continuity</a:t>
              </a:r>
              <a:endParaRPr lang="en-US" dirty="0">
                <a:latin typeface="Calibri" panose="020F0502020204030204" pitchFamily="34" charset="0"/>
              </a:endParaRPr>
            </a:p>
          </p:txBody>
        </p:sp>
        <p:cxnSp>
          <p:nvCxnSpPr>
            <p:cNvPr id="43" name="Straight Arrow Connector 42"/>
            <p:cNvCxnSpPr>
              <a:stCxn id="28" idx="3"/>
              <a:endCxn id="42" idx="1"/>
            </p:cNvCxnSpPr>
            <p:nvPr/>
          </p:nvCxnSpPr>
          <p:spPr>
            <a:xfrm flipV="1">
              <a:off x="4024216" y="2213698"/>
              <a:ext cx="3095842" cy="258891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4591914"/>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4"/>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childTnLst>
                    </p:cTn>
                  </p:par>
                </p:childTnLst>
              </p:cTn>
              <p:nextCondLst>
                <p:cond evt="onClick" delay="0">
                  <p:tgtEl>
                    <p:spTgt spid="3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100" dirty="0" smtClean="0"/>
              <a:t>1.3 – Types of Organisation – Public Limited Company – Activity</a:t>
            </a:r>
            <a:endParaRPr lang="en-GB" sz="2100" b="1" dirty="0" smtClean="0"/>
          </a:p>
        </p:txBody>
      </p:sp>
      <p:sp>
        <p:nvSpPr>
          <p:cNvPr id="8" name="Rectangle 7"/>
          <p:cNvSpPr/>
          <p:nvPr/>
        </p:nvSpPr>
        <p:spPr>
          <a:xfrm>
            <a:off x="251519" y="1052736"/>
            <a:ext cx="8568951" cy="2970044"/>
          </a:xfrm>
          <a:prstGeom prst="rect">
            <a:avLst/>
          </a:prstGeom>
        </p:spPr>
        <p:txBody>
          <a:bodyPr wrap="square">
            <a:spAutoFit/>
          </a:bodyPr>
          <a:lstStyle/>
          <a:p>
            <a:pPr>
              <a:buClr>
                <a:srgbClr val="00B050"/>
              </a:buClr>
            </a:pPr>
            <a:r>
              <a:rPr lang="en-US" b="1" dirty="0" smtClean="0">
                <a:latin typeface="Calibri" panose="020F0502020204030204" pitchFamily="34" charset="0"/>
              </a:rPr>
              <a:t>Activity 1.3</a:t>
            </a:r>
            <a:endParaRPr lang="en-US" dirty="0">
              <a:latin typeface="Calibri" panose="020F0502020204030204" pitchFamily="34" charset="0"/>
            </a:endParaRPr>
          </a:p>
          <a:p>
            <a:pPr marL="342900" indent="-342900">
              <a:buClr>
                <a:srgbClr val="00B050"/>
              </a:buClr>
              <a:buFont typeface="+mj-lt"/>
              <a:buAutoNum type="alphaLcParenR"/>
            </a:pPr>
            <a:r>
              <a:rPr lang="en-US" dirty="0" smtClean="0">
                <a:solidFill>
                  <a:srgbClr val="FF0000"/>
                </a:solidFill>
                <a:latin typeface="Calibri" panose="020F0502020204030204" pitchFamily="34" charset="0"/>
              </a:rPr>
              <a:t>How does the existence of limited liability benefit an individual shareholder?</a:t>
            </a:r>
          </a:p>
          <a:p>
            <a:pPr marL="342900" indent="-342900">
              <a:buClr>
                <a:srgbClr val="00B050"/>
              </a:buClr>
              <a:buFont typeface="+mj-lt"/>
              <a:buAutoNum type="alphaLcParenR"/>
            </a:pPr>
            <a:r>
              <a:rPr lang="en-US" dirty="0" smtClean="0">
                <a:solidFill>
                  <a:srgbClr val="FF0000"/>
                </a:solidFill>
                <a:latin typeface="Calibri" panose="020F0502020204030204" pitchFamily="34" charset="0"/>
              </a:rPr>
              <a:t>Does limited liability make it easier or more difficult for companies to attract new shareholders? Explain your answer.</a:t>
            </a:r>
          </a:p>
          <a:p>
            <a:pPr marL="342900" indent="-342900">
              <a:buClr>
                <a:srgbClr val="00B050"/>
              </a:buClr>
              <a:buFont typeface="+mj-lt"/>
              <a:buAutoNum type="alphaLcParenR"/>
            </a:pPr>
            <a:r>
              <a:rPr lang="en-US" dirty="0" smtClean="0">
                <a:solidFill>
                  <a:srgbClr val="FF0000"/>
                </a:solidFill>
                <a:latin typeface="Calibri" panose="020F0502020204030204" pitchFamily="34" charset="0"/>
              </a:rPr>
              <a:t>Explain why a Sole trader might not want to convert the business into a partnership.</a:t>
            </a:r>
          </a:p>
          <a:p>
            <a:pPr marL="342900" indent="-342900">
              <a:buClr>
                <a:srgbClr val="00B050"/>
              </a:buClr>
              <a:buFont typeface="+mj-lt"/>
              <a:buAutoNum type="alphaLcParenR"/>
            </a:pPr>
            <a:r>
              <a:rPr lang="en-US" dirty="0" smtClean="0">
                <a:solidFill>
                  <a:srgbClr val="FF0000"/>
                </a:solidFill>
                <a:latin typeface="Calibri" panose="020F0502020204030204" pitchFamily="34" charset="0"/>
              </a:rPr>
              <a:t>It is possible to convert a Public Limited Company back into a Private Limited Company. This is done by individuals buying up a majority of the shares. Richard Branson did this several years ago with the Virgin group. Why might Mehmed and Marta have wanted to do this with the Express Taxi and Bus Company.</a:t>
            </a:r>
          </a:p>
          <a:p>
            <a:pPr>
              <a:buClr>
                <a:srgbClr val="00B050"/>
              </a:buClr>
            </a:pPr>
            <a:endParaRPr lang="en-US" sz="700" dirty="0" smtClean="0">
              <a:solidFill>
                <a:srgbClr val="FF0000"/>
              </a:solidFill>
              <a:latin typeface="Calibri" panose="020F0502020204030204" pitchFamily="34" charset="0"/>
            </a:endParaRPr>
          </a:p>
          <a:p>
            <a:pPr>
              <a:buClr>
                <a:srgbClr val="00B050"/>
              </a:buClr>
            </a:pPr>
            <a:r>
              <a:rPr lang="en-US" b="1" dirty="0" smtClean="0">
                <a:latin typeface="Calibri" panose="020F0502020204030204" pitchFamily="34" charset="0"/>
              </a:rPr>
              <a:t>Risk, Ownership and Limited Liability - Summary</a:t>
            </a:r>
          </a:p>
        </p:txBody>
      </p:sp>
      <p:graphicFrame>
        <p:nvGraphicFramePr>
          <p:cNvPr id="2" name="Table 1"/>
          <p:cNvGraphicFramePr>
            <a:graphicFrameLocks noGrp="1"/>
          </p:cNvGraphicFramePr>
          <p:nvPr>
            <p:extLst/>
          </p:nvPr>
        </p:nvGraphicFramePr>
        <p:xfrm>
          <a:off x="323523" y="4149080"/>
          <a:ext cx="8496948" cy="2377440"/>
        </p:xfrm>
        <a:graphic>
          <a:graphicData uri="http://schemas.openxmlformats.org/drawingml/2006/table">
            <a:tbl>
              <a:tblPr firstRow="1" bandRow="1">
                <a:tableStyleId>{5C22544A-7EE6-4342-B048-85BDC9FD1C3A}</a:tableStyleId>
              </a:tblPr>
              <a:tblGrid>
                <a:gridCol w="1510647"/>
                <a:gridCol w="2832456"/>
                <a:gridCol w="2549210"/>
                <a:gridCol w="1604635"/>
              </a:tblGrid>
              <a:tr h="201622">
                <a:tc>
                  <a:txBody>
                    <a:bodyPr/>
                    <a:lstStyle/>
                    <a:p>
                      <a:r>
                        <a:rPr lang="en-US" sz="1400" dirty="0" smtClean="0">
                          <a:latin typeface="Arial" panose="020B0604020202020204" pitchFamily="34" charset="0"/>
                          <a:cs typeface="Arial" panose="020B0604020202020204" pitchFamily="34" charset="0"/>
                        </a:rPr>
                        <a:t>Business Organisation</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Risk</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Ownership</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Limited Liability</a:t>
                      </a:r>
                      <a:endParaRPr lang="en-GB" sz="1400" dirty="0">
                        <a:latin typeface="Arial" panose="020B0604020202020204" pitchFamily="34" charset="0"/>
                        <a:cs typeface="Arial" panose="020B0604020202020204" pitchFamily="34" charset="0"/>
                      </a:endParaRPr>
                    </a:p>
                  </a:txBody>
                  <a:tcPr/>
                </a:tc>
              </a:tr>
              <a:tr h="201622">
                <a:tc>
                  <a:txBody>
                    <a:bodyPr/>
                    <a:lstStyle/>
                    <a:p>
                      <a:r>
                        <a:rPr lang="en-US" sz="1400" dirty="0" smtClean="0">
                          <a:latin typeface="Arial" panose="020B0604020202020204" pitchFamily="34" charset="0"/>
                          <a:cs typeface="Arial" panose="020B0604020202020204" pitchFamily="34" charset="0"/>
                        </a:rPr>
                        <a:t>Sole Trader</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Carried by Sole trader</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One</a:t>
                      </a:r>
                      <a:r>
                        <a:rPr lang="en-US" sz="1400" baseline="0" dirty="0" smtClean="0">
                          <a:latin typeface="Arial" panose="020B0604020202020204" pitchFamily="34" charset="0"/>
                          <a:cs typeface="Arial" panose="020B0604020202020204" pitchFamily="34" charset="0"/>
                        </a:rPr>
                        <a:t> person</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No</a:t>
                      </a:r>
                      <a:endParaRPr lang="en-GB" sz="1400" dirty="0">
                        <a:latin typeface="Arial" panose="020B0604020202020204" pitchFamily="34" charset="0"/>
                        <a:cs typeface="Arial" panose="020B0604020202020204" pitchFamily="34" charset="0"/>
                      </a:endParaRPr>
                    </a:p>
                  </a:txBody>
                  <a:tcPr/>
                </a:tc>
              </a:tr>
              <a:tr h="201622">
                <a:tc>
                  <a:txBody>
                    <a:bodyPr/>
                    <a:lstStyle/>
                    <a:p>
                      <a:r>
                        <a:rPr lang="en-US" sz="1400" dirty="0" smtClean="0">
                          <a:latin typeface="Arial" panose="020B0604020202020204" pitchFamily="34" charset="0"/>
                          <a:cs typeface="Arial" panose="020B0604020202020204" pitchFamily="34" charset="0"/>
                        </a:rPr>
                        <a:t>Partnership</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Carried by all Partners</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Several partners</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No</a:t>
                      </a:r>
                      <a:endParaRPr lang="en-GB" sz="1400" dirty="0">
                        <a:latin typeface="Arial" panose="020B0604020202020204" pitchFamily="34" charset="0"/>
                        <a:cs typeface="Arial" panose="020B0604020202020204" pitchFamily="34" charset="0"/>
                      </a:endParaRPr>
                    </a:p>
                  </a:txBody>
                  <a:tcPr/>
                </a:tc>
              </a:tr>
              <a:tr h="201622">
                <a:tc>
                  <a:txBody>
                    <a:bodyPr/>
                    <a:lstStyle/>
                    <a:p>
                      <a:r>
                        <a:rPr lang="en-US" sz="1400" dirty="0" smtClean="0">
                          <a:latin typeface="Arial" panose="020B0604020202020204" pitchFamily="34" charset="0"/>
                          <a:cs typeface="Arial" panose="020B0604020202020204" pitchFamily="34" charset="0"/>
                        </a:rPr>
                        <a:t>Private Limited Company</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Shareholders up to their</a:t>
                      </a:r>
                      <a:r>
                        <a:rPr lang="en-US" sz="1400" baseline="0" dirty="0" smtClean="0">
                          <a:latin typeface="Arial" panose="020B0604020202020204" pitchFamily="34" charset="0"/>
                          <a:cs typeface="Arial" panose="020B0604020202020204" pitchFamily="34" charset="0"/>
                        </a:rPr>
                        <a:t> original investment</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Shareholders – may be few or many but shares cannot be sold to the public.</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Yes</a:t>
                      </a:r>
                      <a:endParaRPr lang="en-GB" sz="1400" dirty="0">
                        <a:latin typeface="Arial" panose="020B0604020202020204" pitchFamily="34" charset="0"/>
                        <a:cs typeface="Arial" panose="020B0604020202020204" pitchFamily="34" charset="0"/>
                      </a:endParaRPr>
                    </a:p>
                  </a:txBody>
                  <a:tcPr/>
                </a:tc>
              </a:tr>
              <a:tr h="201622">
                <a:tc>
                  <a:txBody>
                    <a:bodyPr/>
                    <a:lstStyle/>
                    <a:p>
                      <a:r>
                        <a:rPr lang="en-US" sz="1400" dirty="0" smtClean="0">
                          <a:latin typeface="Arial" panose="020B0604020202020204" pitchFamily="34" charset="0"/>
                          <a:cs typeface="Arial" panose="020B0604020202020204" pitchFamily="34" charset="0"/>
                        </a:rPr>
                        <a:t>Public Limited Company</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Shareholders up to their</a:t>
                      </a:r>
                      <a:r>
                        <a:rPr lang="en-US" sz="1400" baseline="0" dirty="0" smtClean="0">
                          <a:latin typeface="Arial" panose="020B0604020202020204" pitchFamily="34" charset="0"/>
                          <a:cs typeface="Arial" panose="020B0604020202020204" pitchFamily="34" charset="0"/>
                        </a:rPr>
                        <a:t> original investment</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Shareholders – many</a:t>
                      </a:r>
                      <a:endParaRPr lang="en-GB" sz="1400" dirty="0">
                        <a:latin typeface="Arial" panose="020B0604020202020204" pitchFamily="34" charset="0"/>
                        <a:cs typeface="Arial" panose="020B0604020202020204" pitchFamily="34" charset="0"/>
                      </a:endParaRPr>
                    </a:p>
                  </a:txBody>
                  <a:tcPr/>
                </a:tc>
                <a:tc>
                  <a:txBody>
                    <a:bodyPr/>
                    <a:lstStyle/>
                    <a:p>
                      <a:r>
                        <a:rPr lang="en-US" sz="1400" dirty="0" smtClean="0">
                          <a:latin typeface="Arial" panose="020B0604020202020204" pitchFamily="34" charset="0"/>
                          <a:cs typeface="Arial" panose="020B0604020202020204" pitchFamily="34" charset="0"/>
                        </a:rPr>
                        <a:t>Yes</a:t>
                      </a:r>
                      <a:endParaRPr lang="en-GB" sz="1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95678003"/>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400" dirty="0" smtClean="0"/>
              <a:t>1.3 – Types of Organisation – Other Private Sector Firms</a:t>
            </a:r>
            <a:endParaRPr lang="en-GB" sz="2400" b="1" dirty="0" smtClean="0"/>
          </a:p>
        </p:txBody>
      </p:sp>
      <p:sp>
        <p:nvSpPr>
          <p:cNvPr id="8" name="Rectangle 7"/>
          <p:cNvSpPr/>
          <p:nvPr/>
        </p:nvSpPr>
        <p:spPr>
          <a:xfrm>
            <a:off x="251520" y="1052736"/>
            <a:ext cx="6869756" cy="203132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00" b="1" dirty="0" smtClean="0">
                <a:latin typeface="Calibri" panose="020F0502020204030204" pitchFamily="34" charset="0"/>
              </a:rPr>
              <a:t>Joint Ventures – </a:t>
            </a:r>
            <a:r>
              <a:rPr lang="en-US" sz="2100" dirty="0" smtClean="0">
                <a:latin typeface="Calibri" panose="020F0502020204030204" pitchFamily="34" charset="0"/>
              </a:rPr>
              <a:t>A joint venture is when 2 or more businesses agree to start a new project together, sharing the capital, the risks and the profits. Many European companies have set up joint ventures in China with Chinese businesses, as the local managers will have good knowledge of market needs and consumer tastes.</a:t>
            </a:r>
            <a:endParaRPr lang="en-US" sz="2100" b="1" dirty="0" smtClean="0">
              <a:latin typeface="Calibri" panose="020F0502020204030204" pitchFamily="34" charset="0"/>
            </a:endParaRPr>
          </a:p>
        </p:txBody>
      </p:sp>
      <p:graphicFrame>
        <p:nvGraphicFramePr>
          <p:cNvPr id="3" name="Table 2"/>
          <p:cNvGraphicFramePr>
            <a:graphicFrameLocks noGrp="1"/>
          </p:cNvGraphicFramePr>
          <p:nvPr>
            <p:extLst/>
          </p:nvPr>
        </p:nvGraphicFramePr>
        <p:xfrm>
          <a:off x="348208" y="3450456"/>
          <a:ext cx="6672064" cy="3074888"/>
        </p:xfrm>
        <a:graphic>
          <a:graphicData uri="http://schemas.openxmlformats.org/drawingml/2006/table">
            <a:tbl>
              <a:tblPr firstRow="1" bandRow="1">
                <a:tableStyleId>{5C22544A-7EE6-4342-B048-85BDC9FD1C3A}</a:tableStyleId>
              </a:tblPr>
              <a:tblGrid>
                <a:gridCol w="3100027"/>
                <a:gridCol w="3572037"/>
              </a:tblGrid>
              <a:tr h="606008">
                <a:tc>
                  <a:txBody>
                    <a:bodyPr/>
                    <a:lstStyle/>
                    <a:p>
                      <a:r>
                        <a:rPr lang="en-US" sz="1600" dirty="0" smtClean="0">
                          <a:latin typeface="Arial" panose="020B0604020202020204" pitchFamily="34" charset="0"/>
                          <a:cs typeface="Arial" panose="020B0604020202020204" pitchFamily="34" charset="0"/>
                        </a:rPr>
                        <a:t>Advantages of Joint Ventures</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Disadvantages of Joint Ventures</a:t>
                      </a:r>
                      <a:endParaRPr lang="en-GB" sz="1600" dirty="0">
                        <a:latin typeface="Arial" panose="020B0604020202020204" pitchFamily="34" charset="0"/>
                        <a:cs typeface="Arial" panose="020B0604020202020204" pitchFamily="34" charset="0"/>
                      </a:endParaRPr>
                    </a:p>
                  </a:txBody>
                  <a:tcPr/>
                </a:tc>
              </a:tr>
              <a:tr h="370840">
                <a:tc>
                  <a:txBody>
                    <a:bodyPr/>
                    <a:lstStyle/>
                    <a:p>
                      <a:r>
                        <a:rPr lang="en-US" sz="1600" dirty="0" smtClean="0">
                          <a:latin typeface="Arial" panose="020B0604020202020204" pitchFamily="34" charset="0"/>
                          <a:cs typeface="Arial" panose="020B0604020202020204" pitchFamily="34" charset="0"/>
                        </a:rPr>
                        <a:t>Sharing of costs</a:t>
                      </a:r>
                      <a:r>
                        <a:rPr lang="en-US" sz="1600" baseline="0" dirty="0" smtClean="0">
                          <a:latin typeface="Arial" panose="020B0604020202020204" pitchFamily="34" charset="0"/>
                          <a:cs typeface="Arial" panose="020B0604020202020204" pitchFamily="34" charset="0"/>
                        </a:rPr>
                        <a:t> – very important for expensive projects such as new aircraft.</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If the new project is successful, then the profits have to be shared with the joint venture partner.</a:t>
                      </a:r>
                      <a:endParaRPr lang="en-GB" sz="1600" dirty="0">
                        <a:latin typeface="Arial" panose="020B0604020202020204" pitchFamily="34" charset="0"/>
                        <a:cs typeface="Arial" panose="020B0604020202020204" pitchFamily="34" charset="0"/>
                      </a:endParaRPr>
                    </a:p>
                  </a:txBody>
                  <a:tcPr/>
                </a:tc>
              </a:tr>
              <a:tr h="649259">
                <a:tc>
                  <a:txBody>
                    <a:bodyPr/>
                    <a:lstStyle/>
                    <a:p>
                      <a:r>
                        <a:rPr lang="en-US" sz="1600" dirty="0" smtClean="0">
                          <a:latin typeface="Arial" panose="020B0604020202020204" pitchFamily="34" charset="0"/>
                          <a:cs typeface="Arial" panose="020B0604020202020204" pitchFamily="34" charset="0"/>
                        </a:rPr>
                        <a:t>Local knowledge when the joint venture company is already based in the country</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Disagreements over important decisions might occur.</a:t>
                      </a:r>
                      <a:endParaRPr lang="en-GB" sz="1600" dirty="0">
                        <a:latin typeface="Arial" panose="020B0604020202020204" pitchFamily="34" charset="0"/>
                        <a:cs typeface="Arial" panose="020B0604020202020204" pitchFamily="34" charset="0"/>
                      </a:endParaRPr>
                    </a:p>
                  </a:txBody>
                  <a:tcPr/>
                </a:tc>
              </a:tr>
              <a:tr h="370840">
                <a:tc>
                  <a:txBody>
                    <a:bodyPr/>
                    <a:lstStyle/>
                    <a:p>
                      <a:r>
                        <a:rPr lang="en-US" sz="1600" dirty="0" smtClean="0">
                          <a:latin typeface="Arial" panose="020B0604020202020204" pitchFamily="34" charset="0"/>
                          <a:cs typeface="Arial" panose="020B0604020202020204" pitchFamily="34" charset="0"/>
                        </a:rPr>
                        <a:t>Risks are shared</a:t>
                      </a:r>
                      <a:endParaRPr lang="en-GB" sz="1600" dirty="0">
                        <a:latin typeface="Arial" panose="020B0604020202020204" pitchFamily="34" charset="0"/>
                        <a:cs typeface="Arial" panose="020B0604020202020204" pitchFamily="34" charset="0"/>
                      </a:endParaRPr>
                    </a:p>
                  </a:txBody>
                  <a:tcPr/>
                </a:tc>
                <a:tc>
                  <a:txBody>
                    <a:bodyPr/>
                    <a:lstStyle/>
                    <a:p>
                      <a:r>
                        <a:rPr lang="en-US" sz="1600" dirty="0" smtClean="0">
                          <a:latin typeface="Arial" panose="020B0604020202020204" pitchFamily="34" charset="0"/>
                          <a:cs typeface="Arial" panose="020B0604020202020204" pitchFamily="34" charset="0"/>
                        </a:rPr>
                        <a:t>The 2 joint venture partners might have different ways of running a business – different cultures.</a:t>
                      </a:r>
                      <a:endParaRPr lang="en-GB" sz="1600" dirty="0">
                        <a:latin typeface="Arial" panose="020B0604020202020204" pitchFamily="34" charset="0"/>
                        <a:cs typeface="Arial" panose="020B0604020202020204" pitchFamily="34" charset="0"/>
                      </a:endParaRPr>
                    </a:p>
                  </a:txBody>
                  <a:tcPr/>
                </a:tc>
              </a:tr>
            </a:tbl>
          </a:graphicData>
        </a:graphic>
      </p:graphicFrame>
      <p:graphicFrame>
        <p:nvGraphicFramePr>
          <p:cNvPr id="7" name="Table 6"/>
          <p:cNvGraphicFramePr>
            <a:graphicFrameLocks noGrp="1"/>
          </p:cNvGraphicFramePr>
          <p:nvPr>
            <p:extLst/>
          </p:nvPr>
        </p:nvGraphicFramePr>
        <p:xfrm>
          <a:off x="7164288" y="1124744"/>
          <a:ext cx="1619869" cy="5401516"/>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619869"/>
              </a:tblGrid>
              <a:tr h="402796">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Joint funding allowing for more investment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Skills of one with the history of another</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Often it is the labour of another country that helps.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Local knowledge like building regulations, customer base, employment laws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f there is a falling out, what happens to the project.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55448" y="1159621"/>
            <a:ext cx="1485697"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6964648"/>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000" dirty="0" smtClean="0"/>
              <a:t>1.3 – Types of Organisation – Other Private Sector Firms – Case Study</a:t>
            </a:r>
            <a:endParaRPr lang="en-GB" sz="2000" b="1" dirty="0" smtClean="0"/>
          </a:p>
        </p:txBody>
      </p:sp>
      <p:sp>
        <p:nvSpPr>
          <p:cNvPr id="8" name="Rectangle 7"/>
          <p:cNvSpPr/>
          <p:nvPr/>
        </p:nvSpPr>
        <p:spPr>
          <a:xfrm>
            <a:off x="251520" y="1052736"/>
            <a:ext cx="6696744"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00" b="1" dirty="0" smtClean="0">
                <a:latin typeface="Calibri" panose="020F0502020204030204" pitchFamily="34" charset="0"/>
              </a:rPr>
              <a:t>Case Study – Walmart’s Joint Venture in India</a:t>
            </a:r>
          </a:p>
          <a:p>
            <a:pPr marL="342900" indent="-342900">
              <a:buClr>
                <a:srgbClr val="00B050"/>
              </a:buClr>
              <a:buFont typeface="Wingdings 3" panose="05040102010807070707" pitchFamily="18" charset="2"/>
              <a:buChar char=""/>
            </a:pPr>
            <a:r>
              <a:rPr lang="en-US" sz="1600" dirty="0" smtClean="0">
                <a:latin typeface="Calibri" panose="020F0502020204030204" pitchFamily="34" charset="0"/>
              </a:rPr>
              <a:t>Walmart is the world’s biggest retail business. The company wanted to enter the Indian marker for the first time in 2009.m Walmart did not set up its own stores initially as it had little knowledge of the Indian market or Indian consumers. Walmart set up a joint venture with Bharti Enterprises, one of India’s largest business groups. The joint venture set up a business called </a:t>
            </a:r>
            <a:r>
              <a:rPr lang="en-US" sz="1600" dirty="0" err="1" smtClean="0">
                <a:latin typeface="Calibri" panose="020F0502020204030204" pitchFamily="34" charset="0"/>
              </a:rPr>
              <a:t>BestPrice</a:t>
            </a:r>
            <a:r>
              <a:rPr lang="en-US" sz="1600" dirty="0" smtClean="0">
                <a:latin typeface="Calibri" panose="020F0502020204030204" pitchFamily="34" charset="0"/>
              </a:rPr>
              <a:t> Modern Wholesale which sells vegetables to hotels, restaurants and shops. One day Walmart might open their own named stores in India – as it has in many other Asian countries.</a:t>
            </a:r>
          </a:p>
          <a:p>
            <a:pPr marL="342900" indent="-342900">
              <a:buClr>
                <a:srgbClr val="00B050"/>
              </a:buClr>
              <a:buFont typeface="Wingdings 3" panose="05040102010807070707" pitchFamily="18" charset="2"/>
              <a:buChar char=""/>
            </a:pPr>
            <a:endParaRPr lang="en-US" sz="1600" dirty="0">
              <a:latin typeface="Calibri" panose="020F0502020204030204" pitchFamily="34" charset="0"/>
            </a:endParaRPr>
          </a:p>
          <a:p>
            <a:pPr marL="342900" indent="-342900">
              <a:buClr>
                <a:srgbClr val="00B050"/>
              </a:buClr>
              <a:buFont typeface="Wingdings 3" panose="05040102010807070707" pitchFamily="18" charset="2"/>
              <a:buChar char=""/>
            </a:pPr>
            <a:endParaRPr lang="en-US" sz="1600" dirty="0" smtClean="0">
              <a:latin typeface="Calibri" panose="020F0502020204030204" pitchFamily="34" charset="0"/>
            </a:endParaRPr>
          </a:p>
          <a:p>
            <a:pPr marL="342900" indent="-342900">
              <a:buClr>
                <a:srgbClr val="00B050"/>
              </a:buClr>
              <a:buFont typeface="Wingdings 3" panose="05040102010807070707" pitchFamily="18" charset="2"/>
              <a:buChar char=""/>
            </a:pPr>
            <a:endParaRPr lang="en-US" sz="1600" dirty="0">
              <a:latin typeface="Calibri" panose="020F0502020204030204" pitchFamily="34" charset="0"/>
            </a:endParaRPr>
          </a:p>
          <a:p>
            <a:pPr>
              <a:buClr>
                <a:srgbClr val="00B050"/>
              </a:buClr>
            </a:pPr>
            <a:endParaRPr lang="en-US" sz="1600" dirty="0" smtClean="0">
              <a:latin typeface="Calibri" panose="020F0502020204030204" pitchFamily="34" charset="0"/>
            </a:endParaRPr>
          </a:p>
          <a:p>
            <a:pPr marL="342900" indent="-342900">
              <a:buClr>
                <a:srgbClr val="00B050"/>
              </a:buClr>
              <a:buFont typeface="Wingdings 3" panose="05040102010807070707" pitchFamily="18" charset="2"/>
              <a:buChar char=""/>
            </a:pPr>
            <a:endParaRPr lang="en-US" sz="1600" dirty="0">
              <a:latin typeface="Calibri" panose="020F0502020204030204" pitchFamily="34" charset="0"/>
            </a:endParaRPr>
          </a:p>
          <a:p>
            <a:pPr marL="342900" indent="-342900">
              <a:buClr>
                <a:srgbClr val="00B050"/>
              </a:buClr>
              <a:buFont typeface="Wingdings 3" panose="05040102010807070707" pitchFamily="18" charset="2"/>
              <a:buChar char=""/>
            </a:pPr>
            <a:r>
              <a:rPr lang="en-US" sz="1600" b="1" dirty="0" smtClean="0">
                <a:solidFill>
                  <a:srgbClr val="FF0000"/>
                </a:solidFill>
                <a:latin typeface="Calibri" panose="020F0502020204030204" pitchFamily="34" charset="0"/>
              </a:rPr>
              <a:t>Activity 1.3 </a:t>
            </a:r>
            <a:r>
              <a:rPr lang="en-US" sz="1600" dirty="0" smtClean="0">
                <a:solidFill>
                  <a:srgbClr val="FF0000"/>
                </a:solidFill>
                <a:latin typeface="Calibri" panose="020F0502020204030204" pitchFamily="34" charset="0"/>
              </a:rPr>
              <a:t>– Read the case study above and answer the following:</a:t>
            </a:r>
          </a:p>
          <a:p>
            <a:pPr marL="519113" indent="-293688">
              <a:buClr>
                <a:srgbClr val="00B050"/>
              </a:buClr>
              <a:buFont typeface="+mj-lt"/>
              <a:buAutoNum type="alphaLcParenR"/>
            </a:pPr>
            <a:r>
              <a:rPr lang="en-US" sz="1600" dirty="0" smtClean="0">
                <a:solidFill>
                  <a:srgbClr val="FF0000"/>
                </a:solidFill>
                <a:latin typeface="Calibri" panose="020F0502020204030204" pitchFamily="34" charset="0"/>
              </a:rPr>
              <a:t>What is meant by “Joint Venture”?</a:t>
            </a:r>
          </a:p>
          <a:p>
            <a:pPr marL="519113" indent="-293688">
              <a:buClr>
                <a:srgbClr val="00B050"/>
              </a:buClr>
              <a:buFont typeface="+mj-lt"/>
              <a:buAutoNum type="alphaLcParenR"/>
            </a:pPr>
            <a:r>
              <a:rPr lang="en-US" sz="1600" dirty="0" smtClean="0">
                <a:solidFill>
                  <a:srgbClr val="FF0000"/>
                </a:solidFill>
                <a:latin typeface="Calibri" panose="020F0502020204030204" pitchFamily="34" charset="0"/>
              </a:rPr>
              <a:t>Identify and explain </a:t>
            </a:r>
            <a:r>
              <a:rPr lang="en-US" sz="1600" b="1" dirty="0" smtClean="0">
                <a:solidFill>
                  <a:srgbClr val="FF0000"/>
                </a:solidFill>
                <a:latin typeface="Calibri" panose="020F0502020204030204" pitchFamily="34" charset="0"/>
              </a:rPr>
              <a:t>2</a:t>
            </a:r>
            <a:r>
              <a:rPr lang="en-US" sz="1600" dirty="0" smtClean="0">
                <a:solidFill>
                  <a:srgbClr val="FF0000"/>
                </a:solidFill>
                <a:latin typeface="Calibri" panose="020F0502020204030204" pitchFamily="34" charset="0"/>
              </a:rPr>
              <a:t> benefits to Walmart of setting up a joint venture to enter the Indian Market.</a:t>
            </a:r>
          </a:p>
          <a:p>
            <a:pPr marL="519113" indent="-293688">
              <a:buClr>
                <a:srgbClr val="00B050"/>
              </a:buClr>
              <a:buFont typeface="+mj-lt"/>
              <a:buAutoNum type="alphaLcParenR"/>
            </a:pPr>
            <a:r>
              <a:rPr lang="en-US" sz="1600" dirty="0">
                <a:solidFill>
                  <a:srgbClr val="FF0000"/>
                </a:solidFill>
                <a:latin typeface="Calibri" panose="020F0502020204030204" pitchFamily="34" charset="0"/>
              </a:rPr>
              <a:t>Identify and explain </a:t>
            </a:r>
            <a:r>
              <a:rPr lang="en-US" sz="1600" b="1" dirty="0" smtClean="0">
                <a:solidFill>
                  <a:srgbClr val="FF0000"/>
                </a:solidFill>
                <a:latin typeface="Calibri" panose="020F0502020204030204" pitchFamily="34" charset="0"/>
              </a:rPr>
              <a:t>2 </a:t>
            </a:r>
            <a:r>
              <a:rPr lang="en-US" sz="1600" dirty="0" smtClean="0">
                <a:solidFill>
                  <a:srgbClr val="FF0000"/>
                </a:solidFill>
                <a:latin typeface="Calibri" panose="020F0502020204030204" pitchFamily="34" charset="0"/>
              </a:rPr>
              <a:t>problems that Walmart might have in the future if it opens its own stores in India.</a:t>
            </a:r>
          </a:p>
          <a:p>
            <a:pPr marL="519113" indent="-293688">
              <a:buClr>
                <a:srgbClr val="00B050"/>
              </a:buClr>
              <a:buFont typeface="+mj-lt"/>
              <a:buAutoNum type="alphaLcParenR"/>
            </a:pPr>
            <a:r>
              <a:rPr lang="en-US" sz="1600" dirty="0" smtClean="0">
                <a:solidFill>
                  <a:srgbClr val="FF0000"/>
                </a:solidFill>
                <a:latin typeface="Calibri" panose="020F0502020204030204" pitchFamily="34" charset="0"/>
              </a:rPr>
              <a:t>Extension – What issues might arise of Walmart open a store in your country.</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76290" y="3356992"/>
            <a:ext cx="2592288" cy="1113874"/>
          </a:xfrm>
          <a:prstGeom prst="rect">
            <a:avLst/>
          </a:prstGeom>
          <a:effectLst>
            <a:outerShdw blurRad="50800" dist="38100" dir="2700000" algn="tl" rotWithShape="0">
              <a:prstClr val="black">
                <a:alpha val="40000"/>
              </a:prstClr>
            </a:outerShdw>
          </a:effec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93710" y="3356992"/>
            <a:ext cx="1976228" cy="1113874"/>
          </a:xfrm>
          <a:prstGeom prst="rect">
            <a:avLst/>
          </a:prstGeom>
          <a:effectLst>
            <a:outerShdw blurRad="50800" dist="38100" dir="2700000" algn="tl" rotWithShape="0">
              <a:prstClr val="black">
                <a:alpha val="40000"/>
              </a:prstClr>
            </a:outerShdw>
          </a:effec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3528" y="3356992"/>
            <a:ext cx="1627630" cy="1086068"/>
          </a:xfrm>
          <a:prstGeom prst="rect">
            <a:avLst/>
          </a:prstGeom>
          <a:effectLst>
            <a:outerShdw blurRad="50800" dist="38100" dir="2700000" algn="tl" rotWithShape="0">
              <a:prstClr val="black">
                <a:alpha val="40000"/>
              </a:prstClr>
            </a:outerShdw>
          </a:effectLst>
        </p:spPr>
      </p:pic>
      <p:graphicFrame>
        <p:nvGraphicFramePr>
          <p:cNvPr id="10" name="Table 9"/>
          <p:cNvGraphicFramePr>
            <a:graphicFrameLocks noGrp="1"/>
          </p:cNvGraphicFramePr>
          <p:nvPr>
            <p:extLst>
              <p:ext uri="{D42A27DB-BD31-4B8C-83A1-F6EECF244321}">
                <p14:modId xmlns:p14="http://schemas.microsoft.com/office/powerpoint/2010/main" val="1776652484"/>
              </p:ext>
            </p:extLst>
          </p:nvPr>
        </p:nvGraphicFramePr>
        <p:xfrm>
          <a:off x="7164288" y="1124744"/>
          <a:ext cx="1619869" cy="5509200"/>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619869"/>
              </a:tblGrid>
              <a:tr h="410826">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98374">
                <a:tc>
                  <a:txBody>
                    <a:bodyPr/>
                    <a:lstStyle/>
                    <a:p>
                      <a:pPr marL="177800" indent="-177800" algn="l">
                        <a:spcAft>
                          <a:spcPts val="600"/>
                        </a:spcAft>
                        <a:buFontTx/>
                        <a:buBlip>
                          <a:blip r:embed="rId6"/>
                        </a:buBlip>
                      </a:pPr>
                      <a:r>
                        <a:rPr lang="en-GB" sz="1400" baseline="0" dirty="0" smtClean="0">
                          <a:solidFill>
                            <a:srgbClr val="FF0000"/>
                          </a:solidFill>
                          <a:effectLst/>
                          <a:latin typeface="Arial" pitchFamily="34" charset="0"/>
                          <a:ea typeface="Times New Roman"/>
                          <a:cs typeface="Arial" pitchFamily="34" charset="0"/>
                        </a:rPr>
                        <a:t>Joint funding allowing for more investment</a:t>
                      </a:r>
                    </a:p>
                    <a:p>
                      <a:pPr marL="177800" indent="-177800" algn="l">
                        <a:spcAft>
                          <a:spcPts val="600"/>
                        </a:spcAft>
                        <a:buFontTx/>
                        <a:buBlip>
                          <a:blip r:embed="rId6"/>
                        </a:buBlip>
                      </a:pPr>
                      <a:r>
                        <a:rPr lang="en-GB" sz="1400" baseline="0" dirty="0" smtClean="0">
                          <a:solidFill>
                            <a:schemeClr val="tx1"/>
                          </a:solidFill>
                          <a:effectLst/>
                          <a:latin typeface="Arial" pitchFamily="34" charset="0"/>
                          <a:ea typeface="Times New Roman"/>
                          <a:cs typeface="Arial" pitchFamily="34" charset="0"/>
                        </a:rPr>
                        <a:t>Skills of one with the history of another</a:t>
                      </a:r>
                    </a:p>
                    <a:p>
                      <a:pPr marL="177800" indent="-177800" algn="l">
                        <a:spcAft>
                          <a:spcPts val="600"/>
                        </a:spcAft>
                        <a:buFontTx/>
                        <a:buBlip>
                          <a:blip r:embed="rId6"/>
                        </a:buBlip>
                      </a:pPr>
                      <a:r>
                        <a:rPr lang="en-GB" sz="1400" baseline="0" dirty="0" smtClean="0">
                          <a:solidFill>
                            <a:srgbClr val="FF0000"/>
                          </a:solidFill>
                          <a:effectLst/>
                          <a:latin typeface="Arial" pitchFamily="34" charset="0"/>
                          <a:ea typeface="Times New Roman"/>
                          <a:cs typeface="Arial" pitchFamily="34" charset="0"/>
                        </a:rPr>
                        <a:t>Often it is the labour of another country that helps.</a:t>
                      </a:r>
                    </a:p>
                    <a:p>
                      <a:pPr marL="177800" indent="-177800" algn="l">
                        <a:spcAft>
                          <a:spcPts val="600"/>
                        </a:spcAft>
                        <a:buFontTx/>
                        <a:buBlip>
                          <a:blip r:embed="rId6"/>
                        </a:buBlip>
                      </a:pPr>
                      <a:r>
                        <a:rPr lang="en-GB" sz="1400" baseline="0" dirty="0" smtClean="0">
                          <a:solidFill>
                            <a:schemeClr val="tx1"/>
                          </a:solidFill>
                          <a:effectLst/>
                          <a:latin typeface="Arial" pitchFamily="34" charset="0"/>
                          <a:ea typeface="Times New Roman"/>
                          <a:cs typeface="Arial" pitchFamily="34" charset="0"/>
                        </a:rPr>
                        <a:t>Local knowledge like building regulations, customer base, employment laws</a:t>
                      </a:r>
                    </a:p>
                    <a:p>
                      <a:pPr marL="177800" indent="-177800" algn="l">
                        <a:spcAft>
                          <a:spcPts val="600"/>
                        </a:spcAft>
                        <a:buFontTx/>
                        <a:buBlip>
                          <a:blip r:embed="rId6"/>
                        </a:buBlip>
                      </a:pPr>
                      <a:r>
                        <a:rPr lang="en-GB" sz="1400" baseline="0" dirty="0" smtClean="0">
                          <a:solidFill>
                            <a:srgbClr val="FF0000"/>
                          </a:solidFill>
                          <a:effectLst/>
                          <a:latin typeface="Arial" pitchFamily="34" charset="0"/>
                          <a:ea typeface="Times New Roman"/>
                          <a:cs typeface="Arial" pitchFamily="34" charset="0"/>
                        </a:rPr>
                        <a:t>What if there is a falling out, what happens to the project.</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7255448" y="1159621"/>
            <a:ext cx="1485697"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7006521"/>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400" dirty="0" smtClean="0"/>
              <a:t>1.3 – Types of Organisation – Other Private Sector Firms</a:t>
            </a:r>
            <a:endParaRPr lang="en-GB" sz="2400" b="1" dirty="0" smtClean="0"/>
          </a:p>
        </p:txBody>
      </p:sp>
      <p:sp>
        <p:nvSpPr>
          <p:cNvPr id="8" name="Rectangle 7"/>
          <p:cNvSpPr/>
          <p:nvPr/>
        </p:nvSpPr>
        <p:spPr>
          <a:xfrm>
            <a:off x="251520" y="1052736"/>
            <a:ext cx="6696744" cy="1754326"/>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b="1" dirty="0" smtClean="0">
                <a:latin typeface="Calibri" panose="020F0502020204030204" pitchFamily="34" charset="0"/>
              </a:rPr>
              <a:t>Franchising – </a:t>
            </a:r>
            <a:r>
              <a:rPr lang="en-US" dirty="0" smtClean="0">
                <a:latin typeface="Calibri" panose="020F0502020204030204" pitchFamily="34" charset="0"/>
              </a:rPr>
              <a:t>This is a very common form of business practice, the franchisor is a business with a product or service idea that it does not want to sell to consumers directly. It appoints a franchisee to use the idea or product to sell it to consumers. 2 of the best known international examples of a </a:t>
            </a:r>
            <a:r>
              <a:rPr lang="en-US" b="1" dirty="0" smtClean="0">
                <a:solidFill>
                  <a:srgbClr val="FF0000"/>
                </a:solidFill>
                <a:latin typeface="Calibri" panose="020F0502020204030204" pitchFamily="34" charset="0"/>
              </a:rPr>
              <a:t>franchise</a:t>
            </a:r>
            <a:r>
              <a:rPr lang="en-US" dirty="0" smtClean="0">
                <a:solidFill>
                  <a:srgbClr val="FF0000"/>
                </a:solidFill>
                <a:latin typeface="Calibri" panose="020F0502020204030204" pitchFamily="34" charset="0"/>
              </a:rPr>
              <a:t> </a:t>
            </a:r>
            <a:r>
              <a:rPr lang="en-US" dirty="0" smtClean="0">
                <a:latin typeface="Calibri" panose="020F0502020204030204" pitchFamily="34" charset="0"/>
              </a:rPr>
              <a:t>are McDonalds and the Body Shop.</a:t>
            </a:r>
            <a:endParaRPr lang="en-US" b="1" dirty="0" smtClean="0">
              <a:latin typeface="Calibri" panose="020F0502020204030204" pitchFamily="34" charset="0"/>
            </a:endParaRPr>
          </a:p>
        </p:txBody>
      </p:sp>
      <p:graphicFrame>
        <p:nvGraphicFramePr>
          <p:cNvPr id="3" name="Table 2"/>
          <p:cNvGraphicFramePr>
            <a:graphicFrameLocks noGrp="1"/>
          </p:cNvGraphicFramePr>
          <p:nvPr>
            <p:extLst/>
          </p:nvPr>
        </p:nvGraphicFramePr>
        <p:xfrm>
          <a:off x="348208" y="2924944"/>
          <a:ext cx="6600056" cy="3565540"/>
        </p:xfrm>
        <a:graphic>
          <a:graphicData uri="http://schemas.openxmlformats.org/drawingml/2006/table">
            <a:tbl>
              <a:tblPr firstRow="1" bandRow="1">
                <a:tableStyleId>{5C22544A-7EE6-4342-B048-85BDC9FD1C3A}</a:tableStyleId>
              </a:tblPr>
              <a:tblGrid>
                <a:gridCol w="1127448"/>
                <a:gridCol w="2316251"/>
                <a:gridCol w="3156357"/>
              </a:tblGrid>
              <a:tr h="479440">
                <a:tc>
                  <a:txBody>
                    <a:bodyPr/>
                    <a:lstStyle/>
                    <a:p>
                      <a:endParaRPr lang="en-GB" sz="1200" dirty="0">
                        <a:latin typeface="Arial" panose="020B0604020202020204" pitchFamily="34" charset="0"/>
                        <a:cs typeface="Arial" panose="020B0604020202020204" pitchFamily="34" charset="0"/>
                      </a:endParaRPr>
                    </a:p>
                  </a:txBody>
                  <a:tcPr/>
                </a:tc>
                <a:tc>
                  <a:txBody>
                    <a:bodyPr/>
                    <a:lstStyle/>
                    <a:p>
                      <a:r>
                        <a:rPr lang="en-US" sz="1200" dirty="0" smtClean="0">
                          <a:latin typeface="Arial" panose="020B0604020202020204" pitchFamily="34" charset="0"/>
                          <a:cs typeface="Arial" panose="020B0604020202020204" pitchFamily="34" charset="0"/>
                        </a:rPr>
                        <a:t>To The Franchiser</a:t>
                      </a:r>
                      <a:endParaRPr lang="en-GB" sz="1200" dirty="0">
                        <a:latin typeface="Arial" panose="020B0604020202020204" pitchFamily="34" charset="0"/>
                        <a:cs typeface="Arial" panose="020B0604020202020204" pitchFamily="34" charset="0"/>
                      </a:endParaRPr>
                    </a:p>
                  </a:txBody>
                  <a:tcPr/>
                </a:tc>
                <a:tc>
                  <a:txBody>
                    <a:bodyPr/>
                    <a:lstStyle/>
                    <a:p>
                      <a:r>
                        <a:rPr lang="en-US" sz="1200" dirty="0" smtClean="0">
                          <a:latin typeface="Arial" panose="020B0604020202020204" pitchFamily="34" charset="0"/>
                          <a:cs typeface="Arial" panose="020B0604020202020204" pitchFamily="34" charset="0"/>
                        </a:rPr>
                        <a:t>To The Franchisee</a:t>
                      </a:r>
                      <a:endParaRPr lang="en-GB" sz="1200" dirty="0">
                        <a:latin typeface="Arial" panose="020B0604020202020204" pitchFamily="34" charset="0"/>
                        <a:cs typeface="Arial" panose="020B0604020202020204" pitchFamily="34" charset="0"/>
                      </a:endParaRPr>
                    </a:p>
                  </a:txBody>
                  <a:tcPr/>
                </a:tc>
              </a:tr>
              <a:tr h="26525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310" dirty="0" smtClean="0">
                          <a:latin typeface="Arial" panose="020B0604020202020204" pitchFamily="34" charset="0"/>
                          <a:cs typeface="Arial" panose="020B0604020202020204" pitchFamily="34" charset="0"/>
                        </a:rPr>
                        <a:t>Advantages</a:t>
                      </a:r>
                      <a:endParaRPr lang="en-GB" sz="1310" dirty="0">
                        <a:latin typeface="Arial" panose="020B0604020202020204" pitchFamily="34" charset="0"/>
                        <a:cs typeface="Arial" panose="020B0604020202020204" pitchFamily="34" charset="0"/>
                      </a:endParaRPr>
                    </a:p>
                  </a:txBody>
                  <a:tcPr/>
                </a:tc>
                <a:tc>
                  <a:txBody>
                    <a:bodyPr/>
                    <a:lstStyle/>
                    <a:p>
                      <a:pPr marL="171450" indent="-171450">
                        <a:buFont typeface="Arial" panose="020B0604020202020204" pitchFamily="34" charset="0"/>
                        <a:buChar char="•"/>
                      </a:pPr>
                      <a:r>
                        <a:rPr lang="en-US" sz="1310" dirty="0" smtClean="0">
                          <a:latin typeface="Arial" panose="020B0604020202020204" pitchFamily="34" charset="0"/>
                          <a:cs typeface="Arial" panose="020B0604020202020204" pitchFamily="34" charset="0"/>
                        </a:rPr>
                        <a:t>The franchisee buys the license from the franchisor</a:t>
                      </a:r>
                      <a:r>
                        <a:rPr lang="en-US" sz="1310" baseline="0" dirty="0" smtClean="0">
                          <a:latin typeface="Arial" panose="020B0604020202020204" pitchFamily="34" charset="0"/>
                          <a:cs typeface="Arial" panose="020B0604020202020204" pitchFamily="34" charset="0"/>
                        </a:rPr>
                        <a:t> to use the brand name</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Expansion of the franchised business is much faster than if the franchisor had to finance all the outlets.</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The management of the outlets is the responsibility of the franchisee</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All products sold must be gained from the franchisor</a:t>
                      </a:r>
                      <a:endParaRPr lang="en-GB" sz="1310" dirty="0">
                        <a:latin typeface="Arial" panose="020B0604020202020204" pitchFamily="34" charset="0"/>
                        <a:cs typeface="Arial" panose="020B0604020202020204" pitchFamily="34" charset="0"/>
                      </a:endParaRPr>
                    </a:p>
                  </a:txBody>
                  <a:tcPr/>
                </a:tc>
                <a:tc>
                  <a:txBody>
                    <a:bodyPr/>
                    <a:lstStyle/>
                    <a:p>
                      <a:pPr marL="171450" indent="-171450">
                        <a:buFont typeface="Arial" panose="020B0604020202020204" pitchFamily="34" charset="0"/>
                        <a:buChar char="•"/>
                      </a:pPr>
                      <a:r>
                        <a:rPr lang="en-US" sz="1310" dirty="0" smtClean="0">
                          <a:latin typeface="Arial" panose="020B0604020202020204" pitchFamily="34" charset="0"/>
                          <a:cs typeface="Arial" panose="020B0604020202020204" pitchFamily="34" charset="0"/>
                        </a:rPr>
                        <a:t>The chances of the business failure are</a:t>
                      </a:r>
                      <a:r>
                        <a:rPr lang="en-US" sz="1310" baseline="0" dirty="0" smtClean="0">
                          <a:latin typeface="Arial" panose="020B0604020202020204" pitchFamily="34" charset="0"/>
                          <a:cs typeface="Arial" panose="020B0604020202020204" pitchFamily="34" charset="0"/>
                        </a:rPr>
                        <a:t> much reduced because a well-known product is being sold.</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The franchisor pays for the advertising.</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All supplies are obtained from a central source – the franchisor.</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There are fewer decisions to make than with an independent business – prices, store layout and range of products will have been decided.</a:t>
                      </a:r>
                    </a:p>
                    <a:p>
                      <a:pPr marL="171450" indent="-171450">
                        <a:buFont typeface="Arial" panose="020B0604020202020204" pitchFamily="34" charset="0"/>
                        <a:buChar char="•"/>
                      </a:pPr>
                      <a:r>
                        <a:rPr lang="en-US" sz="1310" baseline="0" dirty="0" smtClean="0">
                          <a:latin typeface="Arial" panose="020B0604020202020204" pitchFamily="34" charset="0"/>
                          <a:cs typeface="Arial" panose="020B0604020202020204" pitchFamily="34" charset="0"/>
                        </a:rPr>
                        <a:t>Training of staff and management is provided by the franchisor.</a:t>
                      </a:r>
                    </a:p>
                    <a:p>
                      <a:pPr marL="171450" indent="-171450">
                        <a:buFont typeface="Arial" panose="020B0604020202020204" pitchFamily="34" charset="0"/>
                        <a:buChar char="•"/>
                      </a:pPr>
                      <a:r>
                        <a:rPr lang="en-US" sz="1310" dirty="0" smtClean="0">
                          <a:latin typeface="Arial" panose="020B0604020202020204" pitchFamily="34" charset="0"/>
                          <a:cs typeface="Arial" panose="020B0604020202020204" pitchFamily="34" charset="0"/>
                        </a:rPr>
                        <a:t>Banks are often willing to lend</a:t>
                      </a:r>
                      <a:r>
                        <a:rPr lang="en-US" sz="1310" baseline="0" dirty="0" smtClean="0">
                          <a:latin typeface="Arial" panose="020B0604020202020204" pitchFamily="34" charset="0"/>
                          <a:cs typeface="Arial" panose="020B0604020202020204" pitchFamily="34" charset="0"/>
                        </a:rPr>
                        <a:t> to franchisees due to relatively low risk.</a:t>
                      </a:r>
                      <a:endParaRPr lang="en-GB" sz="1310" dirty="0">
                        <a:latin typeface="Arial" panose="020B0604020202020204" pitchFamily="34" charset="0"/>
                        <a:cs typeface="Arial" panose="020B0604020202020204" pitchFamily="34" charset="0"/>
                      </a:endParaRPr>
                    </a:p>
                  </a:txBody>
                  <a:tcPr/>
                </a:tc>
              </a:tr>
            </a:tbl>
          </a:graphicData>
        </a:graphic>
      </p:graphicFrame>
      <p:graphicFrame>
        <p:nvGraphicFramePr>
          <p:cNvPr id="7" name="Table 6"/>
          <p:cNvGraphicFramePr>
            <a:graphicFrameLocks noGrp="1"/>
          </p:cNvGraphicFramePr>
          <p:nvPr>
            <p:extLst/>
          </p:nvPr>
        </p:nvGraphicFramePr>
        <p:xfrm>
          <a:off x="7063282" y="1161875"/>
          <a:ext cx="1720875"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720875"/>
              </a:tblGrid>
              <a:tr h="402796">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Same store layout across the world</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Country wide promotions like Star Wars themes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Guaranteed consistency of layout and quality</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Only local demographics and politics can affect them</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People feel safe when they see the brand logos.</a:t>
                      </a:r>
                    </a:p>
                    <a:p>
                      <a:pPr marL="177800" indent="-177800" algn="l">
                        <a:spcAft>
                          <a:spcPts val="600"/>
                        </a:spcAft>
                        <a:buFontTx/>
                        <a:buBlip>
                          <a:blip r:embed="rId3"/>
                        </a:buBlip>
                      </a:pPr>
                      <a:r>
                        <a:rPr lang="en-US" sz="1400" baseline="0" dirty="0" smtClean="0">
                          <a:solidFill>
                            <a:schemeClr val="tx1"/>
                          </a:solidFill>
                          <a:effectLst/>
                          <a:latin typeface="Arial" pitchFamily="34" charset="0"/>
                          <a:ea typeface="Times New Roman"/>
                          <a:cs typeface="Arial" pitchFamily="34" charset="0"/>
                        </a:rPr>
                        <a:t>Think of what a </a:t>
                      </a:r>
                      <a:r>
                        <a:rPr lang="en-US" sz="1400" baseline="0" dirty="0" err="1" smtClean="0">
                          <a:solidFill>
                            <a:schemeClr val="tx1"/>
                          </a:solidFill>
                          <a:effectLst/>
                          <a:latin typeface="Arial" pitchFamily="34" charset="0"/>
                          <a:ea typeface="Times New Roman"/>
                          <a:cs typeface="Arial" pitchFamily="34" charset="0"/>
                        </a:rPr>
                        <a:t>McD’s</a:t>
                      </a:r>
                      <a:r>
                        <a:rPr lang="en-US" sz="1400" baseline="0" dirty="0" smtClean="0">
                          <a:solidFill>
                            <a:schemeClr val="tx1"/>
                          </a:solidFill>
                          <a:effectLst/>
                          <a:latin typeface="Arial" pitchFamily="34" charset="0"/>
                          <a:ea typeface="Times New Roman"/>
                          <a:cs typeface="Arial" pitchFamily="34" charset="0"/>
                        </a:rPr>
                        <a:t> or Body Shop would look like in N. Korea.</a:t>
                      </a:r>
                      <a:endParaRPr lang="en-GB" sz="140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4288" y="1196752"/>
            <a:ext cx="1576858"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578946"/>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400" dirty="0" smtClean="0"/>
              <a:t>1.3 – Types of Organisation – Other Private Sector Firms</a:t>
            </a:r>
            <a:endParaRPr lang="en-GB" sz="2400" b="1" dirty="0" smtClean="0"/>
          </a:p>
        </p:txBody>
      </p:sp>
      <p:sp>
        <p:nvSpPr>
          <p:cNvPr id="8" name="Rectangle 7"/>
          <p:cNvSpPr/>
          <p:nvPr/>
        </p:nvSpPr>
        <p:spPr>
          <a:xfrm>
            <a:off x="267035" y="5445224"/>
            <a:ext cx="6681228" cy="1077218"/>
          </a:xfrm>
          <a:prstGeom prst="rect">
            <a:avLst/>
          </a:prstGeom>
          <a:solidFill>
            <a:schemeClr val="tx2">
              <a:lumMod val="40000"/>
              <a:lumOff val="60000"/>
            </a:schemeClr>
          </a:solidFill>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a:spAutoFit/>
          </a:bodyPr>
          <a:lstStyle/>
          <a:p>
            <a:pPr>
              <a:buClr>
                <a:srgbClr val="00B050"/>
              </a:buClr>
            </a:pPr>
            <a:r>
              <a:rPr lang="en-US" sz="1600" b="1" dirty="0" smtClean="0">
                <a:latin typeface="Calibri" panose="020F0502020204030204" pitchFamily="34" charset="0"/>
              </a:rPr>
              <a:t>Tips for Success – </a:t>
            </a:r>
            <a:r>
              <a:rPr lang="en-US" sz="1600" dirty="0" smtClean="0">
                <a:latin typeface="Calibri" panose="020F0502020204030204" pitchFamily="34" charset="0"/>
              </a:rPr>
              <a:t>Many well known international businesses (multinational corporations) use franchising as a way of expanding into new foreign markets. The combination of a large well-known business and the local knowledge of the franchisees can lead to very successful operations.</a:t>
            </a:r>
            <a:endParaRPr lang="en-US" sz="1600" b="1" dirty="0" smtClean="0">
              <a:latin typeface="Calibri" panose="020F0502020204030204" pitchFamily="34" charset="0"/>
            </a:endParaRPr>
          </a:p>
        </p:txBody>
      </p:sp>
      <p:graphicFrame>
        <p:nvGraphicFramePr>
          <p:cNvPr id="3" name="Table 2"/>
          <p:cNvGraphicFramePr>
            <a:graphicFrameLocks noGrp="1"/>
          </p:cNvGraphicFramePr>
          <p:nvPr>
            <p:extLst/>
          </p:nvPr>
        </p:nvGraphicFramePr>
        <p:xfrm>
          <a:off x="363722" y="1196752"/>
          <a:ext cx="6584541" cy="2299712"/>
        </p:xfrm>
        <a:graphic>
          <a:graphicData uri="http://schemas.openxmlformats.org/drawingml/2006/table">
            <a:tbl>
              <a:tblPr firstRow="1" bandRow="1">
                <a:tableStyleId>{5C22544A-7EE6-4342-B048-85BDC9FD1C3A}</a:tableStyleId>
              </a:tblPr>
              <a:tblGrid>
                <a:gridCol w="1443935"/>
                <a:gridCol w="1931010"/>
                <a:gridCol w="3209596"/>
              </a:tblGrid>
              <a:tr h="288032">
                <a:tc>
                  <a:txBody>
                    <a:bodyPr/>
                    <a:lstStyle/>
                    <a:p>
                      <a:endParaRPr lang="en-GB" sz="1200" dirty="0">
                        <a:latin typeface="Arial" panose="020B0604020202020204" pitchFamily="34" charset="0"/>
                        <a:cs typeface="Arial" panose="020B0604020202020204" pitchFamily="34" charset="0"/>
                      </a:endParaRPr>
                    </a:p>
                  </a:txBody>
                  <a:tcPr/>
                </a:tc>
                <a:tc>
                  <a:txBody>
                    <a:bodyPr/>
                    <a:lstStyle/>
                    <a:p>
                      <a:r>
                        <a:rPr lang="en-US" sz="1200" dirty="0" smtClean="0">
                          <a:latin typeface="Arial" panose="020B0604020202020204" pitchFamily="34" charset="0"/>
                          <a:cs typeface="Arial" panose="020B0604020202020204" pitchFamily="34" charset="0"/>
                        </a:rPr>
                        <a:t>To The Franchiser</a:t>
                      </a:r>
                      <a:endParaRPr lang="en-GB" sz="1200" dirty="0">
                        <a:latin typeface="Arial" panose="020B0604020202020204" pitchFamily="34" charset="0"/>
                        <a:cs typeface="Arial" panose="020B0604020202020204" pitchFamily="34" charset="0"/>
                      </a:endParaRPr>
                    </a:p>
                  </a:txBody>
                  <a:tcPr/>
                </a:tc>
                <a:tc>
                  <a:txBody>
                    <a:bodyPr/>
                    <a:lstStyle/>
                    <a:p>
                      <a:r>
                        <a:rPr lang="en-US" sz="1200" dirty="0" smtClean="0">
                          <a:latin typeface="Arial" panose="020B0604020202020204" pitchFamily="34" charset="0"/>
                          <a:cs typeface="Arial" panose="020B0604020202020204" pitchFamily="34" charset="0"/>
                        </a:rPr>
                        <a:t>To The Franchisee</a:t>
                      </a:r>
                      <a:endParaRPr lang="en-GB" sz="1200" dirty="0">
                        <a:latin typeface="Arial" panose="020B0604020202020204" pitchFamily="34" charset="0"/>
                        <a:cs typeface="Arial" panose="020B0604020202020204" pitchFamily="34" charset="0"/>
                      </a:endParaRPr>
                    </a:p>
                  </a:txBody>
                  <a:tcPr/>
                </a:tc>
              </a:tr>
              <a:tr h="265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Arial" panose="020B0604020202020204" pitchFamily="34" charset="0"/>
                          <a:cs typeface="Arial" panose="020B0604020202020204" pitchFamily="34" charset="0"/>
                        </a:rPr>
                        <a:t>Disadvantages</a:t>
                      </a:r>
                      <a:endParaRPr lang="en-GB" sz="1400" dirty="0">
                        <a:latin typeface="Arial" panose="020B0604020202020204" pitchFamily="34" charset="0"/>
                        <a:cs typeface="Arial" panose="020B0604020202020204" pitchFamily="34" charset="0"/>
                      </a:endParaRPr>
                    </a:p>
                  </a:txBody>
                  <a:tcPr/>
                </a:tc>
                <a:tc>
                  <a:txBody>
                    <a:bodyPr/>
                    <a:lstStyle/>
                    <a:p>
                      <a:pPr marL="171450" indent="-171450">
                        <a:buFont typeface="Arial" panose="020B0604020202020204" pitchFamily="34" charset="0"/>
                        <a:buChar char="•"/>
                      </a:pPr>
                      <a:r>
                        <a:rPr lang="en-US" sz="1400" dirty="0" smtClean="0">
                          <a:latin typeface="Arial" panose="020B0604020202020204" pitchFamily="34" charset="0"/>
                          <a:cs typeface="Arial" panose="020B0604020202020204" pitchFamily="34" charset="0"/>
                        </a:rPr>
                        <a:t>Poor management of</a:t>
                      </a:r>
                      <a:r>
                        <a:rPr lang="en-US" sz="1400" baseline="0" dirty="0" smtClean="0">
                          <a:latin typeface="Arial" panose="020B0604020202020204" pitchFamily="34" charset="0"/>
                          <a:cs typeface="Arial" panose="020B0604020202020204" pitchFamily="34" charset="0"/>
                        </a:rPr>
                        <a:t> one franchised outlet could lead to a bad reputation for the whole business.</a:t>
                      </a:r>
                    </a:p>
                    <a:p>
                      <a:pPr marL="171450" indent="-171450">
                        <a:buFont typeface="Arial" panose="020B0604020202020204" pitchFamily="34" charset="0"/>
                        <a:buChar char="•"/>
                      </a:pPr>
                      <a:r>
                        <a:rPr lang="en-US" sz="1400" baseline="0" dirty="0" smtClean="0">
                          <a:latin typeface="Arial" panose="020B0604020202020204" pitchFamily="34" charset="0"/>
                          <a:cs typeface="Arial" panose="020B0604020202020204" pitchFamily="34" charset="0"/>
                        </a:rPr>
                        <a:t>The franchisee keeps profits from the outlet.</a:t>
                      </a:r>
                      <a:endParaRPr lang="en-GB" sz="1400" dirty="0">
                        <a:latin typeface="Arial" panose="020B0604020202020204" pitchFamily="34" charset="0"/>
                        <a:cs typeface="Arial" panose="020B0604020202020204" pitchFamily="34" charset="0"/>
                      </a:endParaRPr>
                    </a:p>
                  </a:txBody>
                  <a:tcPr/>
                </a:tc>
                <a:tc>
                  <a:txBody>
                    <a:bodyPr/>
                    <a:lstStyle/>
                    <a:p>
                      <a:pPr marL="171450" indent="-171450">
                        <a:buFont typeface="Arial" panose="020B0604020202020204" pitchFamily="34" charset="0"/>
                        <a:buChar char="•"/>
                      </a:pPr>
                      <a:r>
                        <a:rPr lang="en-US" sz="1400" dirty="0" smtClean="0">
                          <a:latin typeface="Arial" panose="020B0604020202020204" pitchFamily="34" charset="0"/>
                          <a:cs typeface="Arial" panose="020B0604020202020204" pitchFamily="34" charset="0"/>
                        </a:rPr>
                        <a:t>Less independence than operating a non-franchised business.</a:t>
                      </a:r>
                    </a:p>
                    <a:p>
                      <a:pPr marL="171450" indent="-171450">
                        <a:buFont typeface="Arial" panose="020B0604020202020204" pitchFamily="34" charset="0"/>
                        <a:buChar char="•"/>
                      </a:pPr>
                      <a:r>
                        <a:rPr lang="en-US" sz="1400" dirty="0" smtClean="0">
                          <a:latin typeface="Arial" panose="020B0604020202020204" pitchFamily="34" charset="0"/>
                          <a:cs typeface="Arial" panose="020B0604020202020204" pitchFamily="34" charset="0"/>
                        </a:rPr>
                        <a:t>May be unable to make decisions that would suit</a:t>
                      </a:r>
                      <a:r>
                        <a:rPr lang="en-US" sz="1400" baseline="0" dirty="0" smtClean="0">
                          <a:latin typeface="Arial" panose="020B0604020202020204" pitchFamily="34" charset="0"/>
                          <a:cs typeface="Arial" panose="020B0604020202020204" pitchFamily="34" charset="0"/>
                        </a:rPr>
                        <a:t> the local area – e.g. new products that are not part of the range offered by the franchisor.</a:t>
                      </a:r>
                    </a:p>
                    <a:p>
                      <a:pPr marL="171450" indent="-171450">
                        <a:buFont typeface="Arial" panose="020B0604020202020204" pitchFamily="34" charset="0"/>
                        <a:buChar char="•"/>
                      </a:pPr>
                      <a:r>
                        <a:rPr lang="en-US" sz="1400" baseline="0" dirty="0" smtClean="0">
                          <a:latin typeface="Arial" panose="020B0604020202020204" pitchFamily="34" charset="0"/>
                          <a:cs typeface="Arial" panose="020B0604020202020204" pitchFamily="34" charset="0"/>
                        </a:rPr>
                        <a:t>License fee must be paid to the franchisor and possibly a percentage of the annual turnover.</a:t>
                      </a:r>
                      <a:endParaRPr lang="en-GB" sz="1400" dirty="0">
                        <a:latin typeface="Arial" panose="020B0604020202020204" pitchFamily="34" charset="0"/>
                        <a:cs typeface="Arial" panose="020B0604020202020204" pitchFamily="34" charset="0"/>
                      </a:endParaRPr>
                    </a:p>
                  </a:txBody>
                  <a:tcPr/>
                </a:tc>
              </a:tr>
            </a:tbl>
          </a:graphicData>
        </a:graphic>
      </p:graphicFrame>
      <p:graphicFrame>
        <p:nvGraphicFramePr>
          <p:cNvPr id="7" name="Table 6"/>
          <p:cNvGraphicFramePr>
            <a:graphicFrameLocks noGrp="1"/>
          </p:cNvGraphicFramePr>
          <p:nvPr>
            <p:extLst/>
          </p:nvPr>
        </p:nvGraphicFramePr>
        <p:xfrm>
          <a:off x="7092280" y="1161875"/>
          <a:ext cx="1691877" cy="5320939"/>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691877"/>
              </a:tblGrid>
              <a:tr h="402796">
                <a:tc>
                  <a:txBody>
                    <a:bodyPr/>
                    <a:lstStyle/>
                    <a:p>
                      <a:pPr>
                        <a:spcAft>
                          <a:spcPts val="0"/>
                        </a:spcAft>
                      </a:pPr>
                      <a:endParaRPr lang="en-GB" sz="137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Same store layout across the world</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Country wide promotions like Star Wars themes</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Guaranteed consistency of layout and quality</a:t>
                      </a:r>
                    </a:p>
                    <a:p>
                      <a:pPr marL="177800" indent="-177800" algn="l">
                        <a:spcAft>
                          <a:spcPts val="600"/>
                        </a:spcAft>
                        <a:buFontTx/>
                        <a:buBlip>
                          <a:blip r:embed="rId3"/>
                        </a:buBlip>
                      </a:pPr>
                      <a:r>
                        <a:rPr lang="en-GB" sz="1370" baseline="0" dirty="0" smtClean="0">
                          <a:solidFill>
                            <a:schemeClr val="tx1"/>
                          </a:solidFill>
                          <a:effectLst/>
                          <a:latin typeface="Arial" pitchFamily="34" charset="0"/>
                          <a:ea typeface="Times New Roman"/>
                          <a:cs typeface="Arial" pitchFamily="34" charset="0"/>
                        </a:rPr>
                        <a:t>Only local demographics and politics can affect them</a:t>
                      </a:r>
                    </a:p>
                    <a:p>
                      <a:pPr marL="177800" indent="-177800" algn="l">
                        <a:spcAft>
                          <a:spcPts val="600"/>
                        </a:spcAft>
                        <a:buFontTx/>
                        <a:buBlip>
                          <a:blip r:embed="rId3"/>
                        </a:buBlip>
                      </a:pPr>
                      <a:r>
                        <a:rPr lang="en-GB" sz="1370" baseline="0" dirty="0" smtClean="0">
                          <a:solidFill>
                            <a:srgbClr val="FF0000"/>
                          </a:solidFill>
                          <a:effectLst/>
                          <a:latin typeface="Arial" pitchFamily="34" charset="0"/>
                          <a:ea typeface="Times New Roman"/>
                          <a:cs typeface="Arial" pitchFamily="34" charset="0"/>
                        </a:rPr>
                        <a:t>People feel safe when they see the brand logos.</a:t>
                      </a:r>
                    </a:p>
                    <a:p>
                      <a:pPr marL="177800" indent="-177800" algn="l">
                        <a:spcAft>
                          <a:spcPts val="600"/>
                        </a:spcAft>
                        <a:buFontTx/>
                        <a:buBlip>
                          <a:blip r:embed="rId3"/>
                        </a:buBlip>
                      </a:pPr>
                      <a:r>
                        <a:rPr lang="en-US" sz="1370" baseline="0" dirty="0" smtClean="0">
                          <a:solidFill>
                            <a:schemeClr val="tx1"/>
                          </a:solidFill>
                          <a:effectLst/>
                          <a:latin typeface="Arial" pitchFamily="34" charset="0"/>
                          <a:ea typeface="Times New Roman"/>
                          <a:cs typeface="Arial" pitchFamily="34" charset="0"/>
                        </a:rPr>
                        <a:t>Think of what a </a:t>
                      </a:r>
                      <a:r>
                        <a:rPr lang="en-US" sz="1370" baseline="0" dirty="0" err="1" smtClean="0">
                          <a:solidFill>
                            <a:schemeClr val="tx1"/>
                          </a:solidFill>
                          <a:effectLst/>
                          <a:latin typeface="Arial" pitchFamily="34" charset="0"/>
                          <a:ea typeface="Times New Roman"/>
                          <a:cs typeface="Arial" pitchFamily="34" charset="0"/>
                        </a:rPr>
                        <a:t>McD’s</a:t>
                      </a:r>
                      <a:r>
                        <a:rPr lang="en-US" sz="1370" baseline="0" dirty="0" smtClean="0">
                          <a:solidFill>
                            <a:schemeClr val="tx1"/>
                          </a:solidFill>
                          <a:effectLst/>
                          <a:latin typeface="Arial" pitchFamily="34" charset="0"/>
                          <a:ea typeface="Times New Roman"/>
                          <a:cs typeface="Arial" pitchFamily="34" charset="0"/>
                        </a:rPr>
                        <a:t> or Body Shop would look like in N. Korea.</a:t>
                      </a:r>
                      <a:endParaRPr lang="en-GB" sz="1370" baseline="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26966" y="1196752"/>
            <a:ext cx="1514180" cy="31089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6157" t="21591" r="2603" b="2652"/>
          <a:stretch/>
        </p:blipFill>
        <p:spPr>
          <a:xfrm>
            <a:off x="363724" y="3666748"/>
            <a:ext cx="2528892" cy="1565907"/>
          </a:xfrm>
          <a:prstGeom prst="rect">
            <a:avLst/>
          </a:prstGeom>
          <a:effectLst>
            <a:outerShdw blurRad="177800" dist="38100" dir="2700000" sx="102000" sy="102000" algn="tl" rotWithShape="0">
              <a:prstClr val="black">
                <a:alpha val="40000"/>
              </a:prstClr>
            </a:outerShdw>
          </a:effectLst>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73789" y="3645024"/>
            <a:ext cx="3974474" cy="1587631"/>
          </a:xfrm>
          <a:prstGeom prst="rect">
            <a:avLst/>
          </a:prstGeom>
          <a:effectLst>
            <a:outerShdw blurRad="177800" dist="38100" dir="2700000" sx="102000" sy="102000" algn="tl" rotWithShape="0">
              <a:prstClr val="black">
                <a:alpha val="40000"/>
              </a:prstClr>
            </a:outerShdw>
          </a:effectLst>
        </p:spPr>
      </p:pic>
    </p:spTree>
    <p:extLst>
      <p:ext uri="{BB962C8B-B14F-4D97-AF65-F5344CB8AC3E}">
        <p14:creationId xmlns:p14="http://schemas.microsoft.com/office/powerpoint/2010/main" val="2544693181"/>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2510087943"/>
              </p:ext>
            </p:extLst>
          </p:nvPr>
        </p:nvGraphicFramePr>
        <p:xfrm>
          <a:off x="7164288" y="1124744"/>
          <a:ext cx="1656184" cy="4680520"/>
        </p:xfrm>
        <a:graphic>
          <a:graphicData uri="http://schemas.openxmlformats.org/drawingml/2006/table">
            <a:tbl>
              <a:tblPr firstRow="1" firstCol="1" lastRow="1" lastCol="1" bandRow="1" bandCol="1">
                <a:tableStyleId>{2D5ABB26-0587-4C30-8999-92F81FD0307C}</a:tableStyleId>
              </a:tblPr>
              <a:tblGrid>
                <a:gridCol w="1656184"/>
              </a:tblGrid>
              <a:tr h="414524">
                <a:tc>
                  <a:txBody>
                    <a:bodyPr/>
                    <a:lstStyle/>
                    <a:p>
                      <a:pPr>
                        <a:spcAft>
                          <a:spcPts val="0"/>
                        </a:spcAft>
                      </a:pPr>
                      <a:endParaRPr lang="en-GB" sz="144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265996">
                <a:tc>
                  <a:txBody>
                    <a:bodyPr/>
                    <a:lstStyle/>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What it is that a business </a:t>
                      </a:r>
                      <a:r>
                        <a:rPr lang="en-GB" sz="1440" b="1" baseline="0" dirty="0" smtClean="0">
                          <a:solidFill>
                            <a:srgbClr val="FF0000"/>
                          </a:solidFill>
                          <a:effectLst/>
                          <a:latin typeface="Arial" pitchFamily="34" charset="0"/>
                          <a:ea typeface="Times New Roman"/>
                          <a:cs typeface="Arial" pitchFamily="34" charset="0"/>
                        </a:rPr>
                        <a:t>wants</a:t>
                      </a:r>
                      <a:r>
                        <a:rPr lang="en-GB" sz="1440" baseline="0" dirty="0" smtClean="0">
                          <a:solidFill>
                            <a:srgbClr val="FF0000"/>
                          </a:solidFill>
                          <a:effectLst/>
                          <a:latin typeface="Arial" pitchFamily="34" charset="0"/>
                          <a:ea typeface="Times New Roman"/>
                          <a:cs typeface="Arial" pitchFamily="34" charset="0"/>
                        </a:rPr>
                        <a:t> to achieve and how they go about getting that.</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Who </a:t>
                      </a:r>
                      <a:r>
                        <a:rPr lang="en-GB" sz="1440" b="1" baseline="0" dirty="0" smtClean="0">
                          <a:solidFill>
                            <a:schemeClr val="tx1"/>
                          </a:solidFill>
                          <a:effectLst/>
                          <a:latin typeface="Arial" pitchFamily="34" charset="0"/>
                          <a:ea typeface="Times New Roman"/>
                          <a:cs typeface="Arial" pitchFamily="34" charset="0"/>
                        </a:rPr>
                        <a:t>needs</a:t>
                      </a:r>
                      <a:r>
                        <a:rPr lang="en-GB" sz="1440" baseline="0" dirty="0" smtClean="0">
                          <a:solidFill>
                            <a:schemeClr val="tx1"/>
                          </a:solidFill>
                          <a:effectLst/>
                          <a:latin typeface="Arial" pitchFamily="34" charset="0"/>
                          <a:ea typeface="Times New Roman"/>
                          <a:cs typeface="Arial" pitchFamily="34" charset="0"/>
                        </a:rPr>
                        <a:t> does your primary product have to make it more sellable.</a:t>
                      </a:r>
                    </a:p>
                    <a:p>
                      <a:pPr marL="177800" indent="-177800" algn="l">
                        <a:spcAft>
                          <a:spcPts val="600"/>
                        </a:spcAft>
                        <a:buFontTx/>
                        <a:buBlip>
                          <a:blip r:embed="rId3"/>
                        </a:buBlip>
                      </a:pPr>
                      <a:r>
                        <a:rPr lang="en-GB" sz="1440" baseline="0" dirty="0" smtClean="0">
                          <a:solidFill>
                            <a:srgbClr val="FF0000"/>
                          </a:solidFill>
                          <a:effectLst/>
                          <a:latin typeface="Arial" pitchFamily="34" charset="0"/>
                          <a:ea typeface="Times New Roman"/>
                          <a:cs typeface="Arial" pitchFamily="34" charset="0"/>
                        </a:rPr>
                        <a:t>What are the wants and needs of the staff within your company.</a:t>
                      </a:r>
                    </a:p>
                    <a:p>
                      <a:pPr marL="177800" indent="-177800" algn="l">
                        <a:spcAft>
                          <a:spcPts val="600"/>
                        </a:spcAft>
                        <a:buFontTx/>
                        <a:buBlip>
                          <a:blip r:embed="rId3"/>
                        </a:buBlip>
                      </a:pPr>
                      <a:r>
                        <a:rPr lang="en-GB" sz="1440" baseline="0" dirty="0" smtClean="0">
                          <a:solidFill>
                            <a:schemeClr val="tx1"/>
                          </a:solidFill>
                          <a:effectLst/>
                          <a:latin typeface="Arial" pitchFamily="34" charset="0"/>
                          <a:ea typeface="Times New Roman"/>
                          <a:cs typeface="Arial" pitchFamily="34" charset="0"/>
                        </a:rPr>
                        <a:t>Does image matter</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67146" y="1151409"/>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19" y="1052736"/>
            <a:ext cx="6907923" cy="4955203"/>
          </a:xfrm>
          <a:prstGeom prst="rect">
            <a:avLst/>
          </a:prstGeom>
        </p:spPr>
        <p:txBody>
          <a:bodyPr wrap="square">
            <a:spAutoFit/>
          </a:bodyPr>
          <a:lstStyle/>
          <a:p>
            <a:pPr marL="342900" indent="-342900">
              <a:spcAft>
                <a:spcPts val="600"/>
              </a:spcAft>
              <a:buClr>
                <a:srgbClr val="00B050"/>
              </a:buClr>
              <a:buFont typeface="Wingdings 3" panose="05040102010807070707" pitchFamily="18" charset="2"/>
              <a:buChar char=""/>
            </a:pPr>
            <a:r>
              <a:rPr lang="en-GB" sz="2030" dirty="0" smtClean="0"/>
              <a:t>All businesses whether they are product based or service based are categorised into sectors consisting of Primary, Secondary or Tertiary. Even wholly online companies fall into these categories.</a:t>
            </a:r>
          </a:p>
          <a:p>
            <a:pPr marL="342900" indent="-342900">
              <a:spcAft>
                <a:spcPts val="600"/>
              </a:spcAft>
              <a:buClr>
                <a:srgbClr val="00B050"/>
              </a:buClr>
              <a:buFont typeface="Wingdings 3" panose="05040102010807070707" pitchFamily="18" charset="2"/>
              <a:buChar char=""/>
            </a:pPr>
            <a:r>
              <a:rPr lang="en-GB" sz="2030" dirty="0"/>
              <a:t>Whether a company is profit or non-profit, Public Limited or Privately owned, Charity or Supplier, it will belong to one of three Business sectors, it either sources goods or a service (Primary), prepares goods or a service (Secondary) , or sells goods or service (Tertiary). </a:t>
            </a:r>
          </a:p>
          <a:p>
            <a:pPr marL="342900" indent="-342900">
              <a:spcAft>
                <a:spcPts val="600"/>
              </a:spcAft>
              <a:buClr>
                <a:srgbClr val="00B050"/>
              </a:buClr>
              <a:buFont typeface="Wingdings 3" panose="05040102010807070707" pitchFamily="18" charset="2"/>
              <a:buChar char=""/>
            </a:pPr>
            <a:r>
              <a:rPr lang="en-GB" sz="2030" dirty="0"/>
              <a:t>It is possible to be a member of all three categories like Shell, or two like Nike but there are political, social, ethical and commercial implications in all three sectors that need to be addressed by businesses that make them different</a:t>
            </a:r>
            <a:r>
              <a:rPr lang="en-GB" sz="2030" dirty="0" smtClean="0"/>
              <a:t>.</a:t>
            </a:r>
            <a:endParaRPr lang="en-GB" sz="2030" dirty="0"/>
          </a:p>
        </p:txBody>
      </p:sp>
      <p:grpSp>
        <p:nvGrpSpPr>
          <p:cNvPr id="7" name="Group 6"/>
          <p:cNvGrpSpPr/>
          <p:nvPr/>
        </p:nvGrpSpPr>
        <p:grpSpPr>
          <a:xfrm>
            <a:off x="395536" y="6021288"/>
            <a:ext cx="8352928" cy="576064"/>
            <a:chOff x="323528" y="1052736"/>
            <a:chExt cx="7920880" cy="576064"/>
          </a:xfrm>
        </p:grpSpPr>
        <p:pic>
          <p:nvPicPr>
            <p:cNvPr id="9" name="Picture 2">
              <a:hlinkClick r:id="" action="ppaction://noaction"/>
            </p:cNvPr>
            <p:cNvPicPr>
              <a:picLocks noChangeAspect="1" noChangeArrowheads="1"/>
            </p:cNvPicPr>
            <p:nvPr/>
          </p:nvPicPr>
          <p:blipFill>
            <a:blip r:embed="rId5" cstate="print"/>
            <a:srcRect l="25979" t="65129" r="41463" b="27626"/>
            <a:stretch>
              <a:fillRect/>
            </a:stretch>
          </p:blipFill>
          <p:spPr bwMode="auto">
            <a:xfrm>
              <a:off x="2699792" y="1052736"/>
              <a:ext cx="2592288" cy="576064"/>
            </a:xfrm>
            <a:prstGeom prst="rect">
              <a:avLst/>
            </a:prstGeom>
            <a:noFill/>
            <a:ln w="9525">
              <a:noFill/>
              <a:miter lim="800000"/>
              <a:headEnd/>
              <a:tailEnd/>
            </a:ln>
            <a:effectLst/>
          </p:spPr>
        </p:pic>
        <p:pic>
          <p:nvPicPr>
            <p:cNvPr id="10" name="Picture 2">
              <a:hlinkClick r:id="" action="ppaction://noaction"/>
            </p:cNvPr>
            <p:cNvPicPr>
              <a:picLocks noChangeAspect="1" noChangeArrowheads="1"/>
            </p:cNvPicPr>
            <p:nvPr/>
          </p:nvPicPr>
          <p:blipFill>
            <a:blip r:embed="rId5" cstate="print"/>
            <a:srcRect l="28692" t="79619" r="44176" b="13136"/>
            <a:stretch>
              <a:fillRect/>
            </a:stretch>
          </p:blipFill>
          <p:spPr bwMode="auto">
            <a:xfrm>
              <a:off x="6084168" y="1052736"/>
              <a:ext cx="2160240" cy="576064"/>
            </a:xfrm>
            <a:prstGeom prst="rect">
              <a:avLst/>
            </a:prstGeom>
            <a:noFill/>
            <a:ln w="9525">
              <a:noFill/>
              <a:miter lim="800000"/>
              <a:headEnd/>
              <a:tailEnd/>
            </a:ln>
            <a:effectLst/>
          </p:spPr>
        </p:pic>
        <p:pic>
          <p:nvPicPr>
            <p:cNvPr id="11" name="Picture 2">
              <a:hlinkClick r:id="" action="ppaction://noaction"/>
            </p:cNvPr>
            <p:cNvPicPr>
              <a:picLocks noChangeAspect="1" noChangeArrowheads="1"/>
            </p:cNvPicPr>
            <p:nvPr/>
          </p:nvPicPr>
          <p:blipFill>
            <a:blip r:embed="rId5" cstate="print"/>
            <a:srcRect l="32756" t="50639" r="47348" b="42116"/>
            <a:stretch>
              <a:fillRect/>
            </a:stretch>
          </p:blipFill>
          <p:spPr bwMode="auto">
            <a:xfrm>
              <a:off x="323528" y="1052736"/>
              <a:ext cx="1584176" cy="576064"/>
            </a:xfrm>
            <a:prstGeom prst="rect">
              <a:avLst/>
            </a:prstGeom>
            <a:noFill/>
            <a:ln w="9525">
              <a:noFill/>
              <a:miter lim="800000"/>
              <a:headEnd/>
              <a:tailEnd/>
            </a:ln>
            <a:effectLst/>
          </p:spPr>
        </p:pic>
        <p:sp>
          <p:nvSpPr>
            <p:cNvPr id="12" name="Right Arrow 11"/>
            <p:cNvSpPr/>
            <p:nvPr/>
          </p:nvSpPr>
          <p:spPr>
            <a:xfrm>
              <a:off x="5292080" y="1124744"/>
              <a:ext cx="792088"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Right Arrow 12"/>
            <p:cNvSpPr/>
            <p:nvPr/>
          </p:nvSpPr>
          <p:spPr>
            <a:xfrm>
              <a:off x="1907704" y="1124744"/>
              <a:ext cx="792088"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4" name="Title 2"/>
          <p:cNvSpPr>
            <a:spLocks noGrp="1"/>
          </p:cNvSpPr>
          <p:nvPr>
            <p:ph type="title"/>
          </p:nvPr>
        </p:nvSpPr>
        <p:spPr>
          <a:xfrm>
            <a:off x="70266" y="72008"/>
            <a:ext cx="8859452" cy="548680"/>
          </a:xfrm>
        </p:spPr>
        <p:txBody>
          <a:bodyPr>
            <a:noAutofit/>
          </a:bodyPr>
          <a:lstStyle/>
          <a:p>
            <a:r>
              <a:rPr lang="en-US" sz="4000" dirty="0"/>
              <a:t>1.1 </a:t>
            </a:r>
            <a:r>
              <a:rPr lang="en-US" sz="4000" dirty="0" smtClean="0"/>
              <a:t>- Different Types </a:t>
            </a:r>
            <a:r>
              <a:rPr lang="en-US" sz="4000" dirty="0"/>
              <a:t>of </a:t>
            </a:r>
            <a:r>
              <a:rPr lang="en-US" sz="4000" dirty="0" smtClean="0"/>
              <a:t>Business Activity</a:t>
            </a:r>
            <a:endParaRPr lang="en-US" sz="4000" dirty="0"/>
          </a:p>
        </p:txBody>
      </p:sp>
    </p:spTree>
    <p:extLst>
      <p:ext uri="{BB962C8B-B14F-4D97-AF65-F5344CB8AC3E}">
        <p14:creationId xmlns:p14="http://schemas.microsoft.com/office/powerpoint/2010/main" val="300693931"/>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200" dirty="0" smtClean="0"/>
              <a:t>1.3 – Types of Organisation – Businesses in the Public Sector</a:t>
            </a:r>
            <a:endParaRPr lang="en-GB" sz="2200" b="1" dirty="0" smtClean="0"/>
          </a:p>
        </p:txBody>
      </p:sp>
      <p:graphicFrame>
        <p:nvGraphicFramePr>
          <p:cNvPr id="25" name="Table 24"/>
          <p:cNvGraphicFramePr>
            <a:graphicFrameLocks noGrp="1"/>
          </p:cNvGraphicFramePr>
          <p:nvPr>
            <p:extLst/>
          </p:nvPr>
        </p:nvGraphicFramePr>
        <p:xfrm>
          <a:off x="7020272" y="1124744"/>
          <a:ext cx="1763885" cy="5371036"/>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763885"/>
              </a:tblGrid>
              <a:tr h="402796">
                <a:tc>
                  <a:txBody>
                    <a:bodyPr/>
                    <a:lstStyle/>
                    <a:p>
                      <a:pPr>
                        <a:spcAft>
                          <a:spcPts val="0"/>
                        </a:spcAft>
                      </a:pPr>
                      <a:endParaRPr lang="en-GB" sz="15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18143">
                <a:tc>
                  <a:txBody>
                    <a:bodyPr/>
                    <a:lstStyle/>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What the government in your country runs already</a:t>
                      </a:r>
                    </a:p>
                    <a:p>
                      <a:pPr marL="177800" indent="-177800" algn="l">
                        <a:spcAft>
                          <a:spcPts val="600"/>
                        </a:spcAft>
                        <a:buFontTx/>
                        <a:buBlip>
                          <a:blip r:embed="rId3"/>
                        </a:buBlip>
                      </a:pPr>
                      <a:r>
                        <a:rPr lang="en-GB" sz="1530" baseline="0" dirty="0" smtClean="0">
                          <a:solidFill>
                            <a:schemeClr val="tx1"/>
                          </a:solidFill>
                          <a:effectLst/>
                          <a:latin typeface="Arial" pitchFamily="34" charset="0"/>
                          <a:ea typeface="Times New Roman"/>
                          <a:cs typeface="Arial" pitchFamily="34" charset="0"/>
                        </a:rPr>
                        <a:t>What should they run to reduce competition</a:t>
                      </a:r>
                    </a:p>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Why does America not have a national health service</a:t>
                      </a:r>
                    </a:p>
                    <a:p>
                      <a:pPr marL="177800" indent="-177800" algn="l">
                        <a:spcAft>
                          <a:spcPts val="600"/>
                        </a:spcAft>
                        <a:buFontTx/>
                        <a:buBlip>
                          <a:blip r:embed="rId3"/>
                        </a:buBlip>
                      </a:pPr>
                      <a:r>
                        <a:rPr lang="en-GB" sz="1530" baseline="0" dirty="0" smtClean="0">
                          <a:solidFill>
                            <a:schemeClr val="tx1"/>
                          </a:solidFill>
                          <a:effectLst/>
                          <a:latin typeface="Arial" pitchFamily="34" charset="0"/>
                          <a:ea typeface="Times New Roman"/>
                          <a:cs typeface="Arial" pitchFamily="34" charset="0"/>
                        </a:rPr>
                        <a:t>What was wrong with communism and everything being state controlled</a:t>
                      </a:r>
                    </a:p>
                    <a:p>
                      <a:pPr marL="177800" indent="-177800" algn="l">
                        <a:spcAft>
                          <a:spcPts val="600"/>
                        </a:spcAft>
                        <a:buFontTx/>
                        <a:buBlip>
                          <a:blip r:embed="rId3"/>
                        </a:buBlip>
                      </a:pPr>
                      <a:r>
                        <a:rPr lang="en-GB" sz="1530" baseline="0" dirty="0" smtClean="0">
                          <a:solidFill>
                            <a:srgbClr val="FF0000"/>
                          </a:solidFill>
                          <a:effectLst/>
                          <a:latin typeface="Arial" pitchFamily="34" charset="0"/>
                          <a:ea typeface="Times New Roman"/>
                          <a:cs typeface="Arial" pitchFamily="34" charset="0"/>
                        </a:rPr>
                        <a:t>Could a Private train System benefit India</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23360" y="1159621"/>
            <a:ext cx="1617785" cy="31089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1520" y="1052736"/>
            <a:ext cx="6653732"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smtClean="0">
                <a:latin typeface="Calibri" panose="020F0502020204030204" pitchFamily="34" charset="0"/>
              </a:rPr>
              <a:t>The Public Sector is a very important part of the economy of all mixed economies. The term “Public Sector” includes all businesses owned by the state and local government, public services, such as hospitals, schools and the fire services, and government departments.</a:t>
            </a:r>
          </a:p>
          <a:p>
            <a:pPr>
              <a:buClr>
                <a:srgbClr val="00B050"/>
              </a:buClr>
            </a:pPr>
            <a:r>
              <a:rPr lang="en-US" sz="2000" b="1" dirty="0" smtClean="0">
                <a:latin typeface="Calibri" panose="020F0502020204030204" pitchFamily="34" charset="0"/>
              </a:rPr>
              <a:t>Public Corporations</a:t>
            </a:r>
            <a:endParaRPr lang="en-US" sz="2000" dirty="0" smtClean="0">
              <a:latin typeface="Calibri" panose="020F0502020204030204" pitchFamily="34" charset="0"/>
            </a:endParaRPr>
          </a:p>
          <a:p>
            <a:pPr marL="342900" indent="-342900">
              <a:buClr>
                <a:srgbClr val="00B050"/>
              </a:buClr>
              <a:buFont typeface="Wingdings 3" panose="05040102010807070707" pitchFamily="18" charset="2"/>
              <a:buChar char=""/>
            </a:pPr>
            <a:r>
              <a:rPr lang="en-US" sz="2000" dirty="0" smtClean="0">
                <a:latin typeface="Calibri" panose="020F0502020204030204" pitchFamily="34" charset="0"/>
              </a:rPr>
              <a:t>These are wholly owned by the State or Central Government, probably nationalized, meaning they were once privately owned but bought by the government. Example sin many countries of these include Water and Rail Services – but not always.</a:t>
            </a:r>
          </a:p>
          <a:p>
            <a:pPr marL="342900" indent="-342900">
              <a:buClr>
                <a:srgbClr val="00B050"/>
              </a:buClr>
              <a:buFont typeface="Wingdings 3" panose="05040102010807070707" pitchFamily="18" charset="2"/>
              <a:buChar char=""/>
            </a:pPr>
            <a:r>
              <a:rPr lang="en-US" sz="2000" dirty="0" smtClean="0">
                <a:latin typeface="Calibri" panose="020F0502020204030204" pitchFamily="34" charset="0"/>
              </a:rPr>
              <a:t>Even though owned by the Government, they are not necessarily operated by the government. Governments appoint a Board of Directors who are responsible for managing the business but the government will set the business objectives and the Directors will run the business according to these objectives.</a:t>
            </a:r>
          </a:p>
        </p:txBody>
      </p:sp>
    </p:spTree>
    <p:extLst>
      <p:ext uri="{BB962C8B-B14F-4D97-AF65-F5344CB8AC3E}">
        <p14:creationId xmlns:p14="http://schemas.microsoft.com/office/powerpoint/2010/main" val="2650902314"/>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200" dirty="0" smtClean="0"/>
              <a:t>1.3 – Types of Organisation – Businesses in the Public Sector</a:t>
            </a:r>
            <a:endParaRPr lang="en-GB" sz="2200" b="1" dirty="0" smtClean="0"/>
          </a:p>
        </p:txBody>
      </p:sp>
      <p:sp>
        <p:nvSpPr>
          <p:cNvPr id="8" name="Rectangle 7"/>
          <p:cNvSpPr/>
          <p:nvPr/>
        </p:nvSpPr>
        <p:spPr>
          <a:xfrm>
            <a:off x="251520" y="1052736"/>
            <a:ext cx="8568952" cy="5293757"/>
          </a:xfrm>
          <a:prstGeom prst="rect">
            <a:avLst/>
          </a:prstGeom>
        </p:spPr>
        <p:txBody>
          <a:bodyPr wrap="square">
            <a:spAutoFit/>
          </a:bodyPr>
          <a:lstStyle/>
          <a:p>
            <a:pPr>
              <a:buClr>
                <a:srgbClr val="00B050"/>
              </a:buClr>
            </a:pPr>
            <a:r>
              <a:rPr lang="en-US" sz="1700" b="1" dirty="0" smtClean="0">
                <a:latin typeface="Calibri" panose="020F0502020204030204" pitchFamily="34" charset="0"/>
              </a:rPr>
              <a:t>Advantages of Public Corporations</a:t>
            </a:r>
          </a:p>
          <a:p>
            <a:pPr marL="284163" indent="-284163">
              <a:buClr>
                <a:srgbClr val="00B050"/>
              </a:buClr>
              <a:buFont typeface="Wingdings 3" panose="05040102010807070707" pitchFamily="18" charset="2"/>
              <a:buChar char=""/>
            </a:pPr>
            <a:r>
              <a:rPr lang="en-US" sz="1700" dirty="0" smtClean="0">
                <a:latin typeface="Calibri" panose="020F0502020204030204" pitchFamily="34" charset="0"/>
              </a:rPr>
              <a:t>Some industries are so important that Government ownership is thought to be essential. This includes water and electric supplies in many countries.</a:t>
            </a:r>
          </a:p>
          <a:p>
            <a:pPr marL="284163" indent="-284163">
              <a:buClr>
                <a:srgbClr val="00B050"/>
              </a:buClr>
              <a:buFont typeface="Wingdings 3" panose="05040102010807070707" pitchFamily="18" charset="2"/>
              <a:buChar char=""/>
            </a:pPr>
            <a:r>
              <a:rPr lang="en-US" sz="1700" dirty="0" smtClean="0">
                <a:latin typeface="Calibri" panose="020F0502020204030204" pitchFamily="34" charset="0"/>
              </a:rPr>
              <a:t>If industries are controlled by a government monopoly then it would not be necessary to have competitors – 2 sets of rail lines to a certain town for example – making sure the consumers are not taken advantage of by private monopolies.</a:t>
            </a:r>
          </a:p>
          <a:p>
            <a:pPr marL="284163" indent="-284163">
              <a:buClr>
                <a:srgbClr val="00B050"/>
              </a:buClr>
              <a:buFont typeface="Wingdings 3" panose="05040102010807070707" pitchFamily="18" charset="2"/>
              <a:buChar char=""/>
            </a:pPr>
            <a:r>
              <a:rPr lang="en-US" sz="1700" dirty="0" smtClean="0">
                <a:latin typeface="Calibri" panose="020F0502020204030204" pitchFamily="34" charset="0"/>
              </a:rPr>
              <a:t>If an important business is failing and likely to collapse, the government can step in to nationalize it, keeping it open and securing jobs.</a:t>
            </a:r>
          </a:p>
          <a:p>
            <a:pPr marL="284163" indent="-284163">
              <a:buClr>
                <a:srgbClr val="00B050"/>
              </a:buClr>
              <a:buFont typeface="Wingdings 3" panose="05040102010807070707" pitchFamily="18" charset="2"/>
              <a:buChar char=""/>
            </a:pPr>
            <a:r>
              <a:rPr lang="en-US" sz="1700" dirty="0" smtClean="0">
                <a:latin typeface="Calibri" panose="020F0502020204030204" pitchFamily="34" charset="0"/>
              </a:rPr>
              <a:t>Important public services like TV and radio are often in the public sector. Non-profitable but important programs can still be made available to the public.</a:t>
            </a:r>
          </a:p>
          <a:p>
            <a:pPr>
              <a:buClr>
                <a:srgbClr val="00B050"/>
              </a:buClr>
            </a:pPr>
            <a:r>
              <a:rPr lang="en-US" sz="1700" b="1" dirty="0" smtClean="0">
                <a:latin typeface="Calibri" panose="020F0502020204030204" pitchFamily="34" charset="0"/>
              </a:rPr>
              <a:t>Disadvantages </a:t>
            </a:r>
            <a:r>
              <a:rPr lang="en-US" sz="1700" b="1" dirty="0">
                <a:latin typeface="Calibri" panose="020F0502020204030204" pitchFamily="34" charset="0"/>
              </a:rPr>
              <a:t>of Public </a:t>
            </a:r>
            <a:r>
              <a:rPr lang="en-US" sz="1700" b="1" dirty="0" smtClean="0">
                <a:latin typeface="Calibri" panose="020F0502020204030204" pitchFamily="34" charset="0"/>
              </a:rPr>
              <a:t>Corporations</a:t>
            </a:r>
            <a:endParaRPr lang="en-US" sz="1700" b="1" dirty="0">
              <a:latin typeface="Calibri" panose="020F0502020204030204" pitchFamily="34" charset="0"/>
            </a:endParaRPr>
          </a:p>
          <a:p>
            <a:pPr marL="284163" indent="-284163">
              <a:buClr>
                <a:srgbClr val="00B050"/>
              </a:buClr>
              <a:buFont typeface="Wingdings 3" panose="05040102010807070707" pitchFamily="18" charset="2"/>
              <a:buChar char=""/>
            </a:pPr>
            <a:r>
              <a:rPr lang="en-US" sz="1700" dirty="0" smtClean="0">
                <a:latin typeface="Calibri" panose="020F0502020204030204" pitchFamily="34" charset="0"/>
              </a:rPr>
              <a:t>There are no private shareholders to insist on high profits and efficiency, reducing the profit motive and therefor quality of service.</a:t>
            </a:r>
          </a:p>
          <a:p>
            <a:pPr marL="284163" indent="-284163">
              <a:buClr>
                <a:srgbClr val="00B050"/>
              </a:buClr>
              <a:buFont typeface="Wingdings 3" panose="05040102010807070707" pitchFamily="18" charset="2"/>
              <a:buChar char=""/>
            </a:pPr>
            <a:r>
              <a:rPr lang="en-US" sz="1700" dirty="0" smtClean="0">
                <a:latin typeface="Calibri" panose="020F0502020204030204" pitchFamily="34" charset="0"/>
              </a:rPr>
              <a:t>Government subsidies can lead to inefficiency as managers will expect the government to support them if they make a loss. It may also be unfair if the public corporation gets a subsidy but a private competitor does not.</a:t>
            </a:r>
          </a:p>
          <a:p>
            <a:pPr marL="284163" indent="-284163">
              <a:buClr>
                <a:srgbClr val="00B050"/>
              </a:buClr>
              <a:buFont typeface="Wingdings 3" panose="05040102010807070707" pitchFamily="18" charset="2"/>
              <a:buChar char=""/>
            </a:pPr>
            <a:r>
              <a:rPr lang="en-US" sz="1700" dirty="0" smtClean="0">
                <a:latin typeface="Calibri" panose="020F0502020204030204" pitchFamily="34" charset="0"/>
              </a:rPr>
              <a:t>Often there is no close competition to public corporations, therefor there is a lack of incentive to increase consumer choice and efficiency.</a:t>
            </a:r>
          </a:p>
          <a:p>
            <a:pPr marL="284163" indent="-284163">
              <a:buClr>
                <a:srgbClr val="00B050"/>
              </a:buClr>
              <a:buFont typeface="Wingdings 3" panose="05040102010807070707" pitchFamily="18" charset="2"/>
              <a:buChar char=""/>
            </a:pPr>
            <a:r>
              <a:rPr lang="en-US" sz="1700" dirty="0" smtClean="0">
                <a:latin typeface="Calibri" panose="020F0502020204030204" pitchFamily="34" charset="0"/>
              </a:rPr>
              <a:t>Governments can use the business for political purposes, such as create jobs before an election, this prevents them being operated like profit making businesses.</a:t>
            </a:r>
            <a:endParaRPr lang="en-US" sz="1700" dirty="0">
              <a:latin typeface="Calibri" panose="020F0502020204030204" pitchFamily="34" charset="0"/>
            </a:endParaRPr>
          </a:p>
        </p:txBody>
      </p:sp>
    </p:spTree>
    <p:extLst>
      <p:ext uri="{BB962C8B-B14F-4D97-AF65-F5344CB8AC3E}">
        <p14:creationId xmlns:p14="http://schemas.microsoft.com/office/powerpoint/2010/main" val="4236628574"/>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200" dirty="0" smtClean="0"/>
              <a:t>1.3 – Types of Organisation – Businesses in the Public Sector</a:t>
            </a:r>
            <a:endParaRPr lang="en-GB" sz="2200" b="1" dirty="0" smtClean="0"/>
          </a:p>
        </p:txBody>
      </p:sp>
      <p:sp>
        <p:nvSpPr>
          <p:cNvPr id="8" name="Rectangle 7"/>
          <p:cNvSpPr/>
          <p:nvPr/>
        </p:nvSpPr>
        <p:spPr>
          <a:xfrm>
            <a:off x="251520" y="1052736"/>
            <a:ext cx="6694660" cy="4093428"/>
          </a:xfrm>
          <a:prstGeom prst="rect">
            <a:avLst/>
          </a:prstGeom>
        </p:spPr>
        <p:txBody>
          <a:bodyPr wrap="square">
            <a:spAutoFit/>
          </a:bodyPr>
          <a:lstStyle/>
          <a:p>
            <a:pPr>
              <a:buClr>
                <a:srgbClr val="00B050"/>
              </a:buClr>
            </a:pPr>
            <a:r>
              <a:rPr lang="en-US" sz="2000" b="1" dirty="0" smtClean="0">
                <a:latin typeface="Calibri" panose="020F0502020204030204" pitchFamily="34" charset="0"/>
              </a:rPr>
              <a:t>Other Public Sector Enterprises</a:t>
            </a:r>
          </a:p>
          <a:p>
            <a:pPr marL="342900" indent="-342900">
              <a:buClr>
                <a:srgbClr val="00B050"/>
              </a:buClr>
              <a:buFont typeface="Wingdings 3" panose="05040102010807070707" pitchFamily="18" charset="2"/>
              <a:buChar char=""/>
            </a:pPr>
            <a:r>
              <a:rPr lang="en-US" sz="2000" dirty="0" smtClean="0">
                <a:latin typeface="Calibri" panose="020F0502020204030204" pitchFamily="34" charset="0"/>
              </a:rPr>
              <a:t>Local government authorities or municipalities usually operate some trading activities. Some of these services are free to the user and paid out of local taxes, such as street lighting and schools.</a:t>
            </a:r>
          </a:p>
          <a:p>
            <a:pPr marL="342900" indent="-342900">
              <a:buClr>
                <a:srgbClr val="00B050"/>
              </a:buClr>
              <a:buFont typeface="Wingdings 3" panose="05040102010807070707" pitchFamily="18" charset="2"/>
              <a:buChar char=""/>
            </a:pPr>
            <a:r>
              <a:rPr lang="en-US" sz="2000" dirty="0" smtClean="0">
                <a:latin typeface="Calibri" panose="020F0502020204030204" pitchFamily="34" charset="0"/>
              </a:rPr>
              <a:t>Other services are charged for and expected to break-even at least. These might include street markets, swimming pools and theatres. If they do not cover their costs, a local government subsidy is usually provided.</a:t>
            </a:r>
          </a:p>
          <a:p>
            <a:pPr marL="342900" indent="-342900">
              <a:buClr>
                <a:srgbClr val="00B050"/>
              </a:buClr>
              <a:buFont typeface="Wingdings 3" panose="05040102010807070707" pitchFamily="18" charset="2"/>
              <a:buChar char=""/>
            </a:pPr>
            <a:r>
              <a:rPr lang="en-US" sz="2000" dirty="0" smtClean="0">
                <a:latin typeface="Calibri" panose="020F0502020204030204" pitchFamily="34" charset="0"/>
              </a:rPr>
              <a:t>In order to cut costs and reduce the burden on local taxpayers, an increasing range of services is now being privatized, so reducing the role of local government in providing goods and services.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7784" y="5290180"/>
            <a:ext cx="2164358" cy="1298615"/>
          </a:xfrm>
          <a:prstGeom prst="rect">
            <a:avLst/>
          </a:prstGeom>
          <a:effectLst>
            <a:outerShdw blurRad="50800" dist="38100" dir="2700000" algn="tl" rotWithShape="0">
              <a:prstClr val="black">
                <a:alpha val="40000"/>
              </a:prstClr>
            </a:out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531" y="5290180"/>
            <a:ext cx="1960174" cy="1298615"/>
          </a:xfrm>
          <a:prstGeom prst="rect">
            <a:avLst/>
          </a:prstGeom>
          <a:effectLst>
            <a:outerShdw blurRad="50800" dist="38100" dir="2700000" algn="tl" rotWithShape="0">
              <a:prstClr val="black">
                <a:alpha val="40000"/>
              </a:prstClr>
            </a:outerShdw>
          </a:effectLst>
        </p:spPr>
      </p:pic>
      <p:pic>
        <p:nvPicPr>
          <p:cNvPr id="4" name="Picture 3"/>
          <p:cNvPicPr>
            <a:picLocks noChangeAspect="1"/>
          </p:cNvPicPr>
          <p:nvPr/>
        </p:nvPicPr>
        <p:blipFill rotWithShape="1">
          <a:blip r:embed="rId5" cstate="print">
            <a:extLst>
              <a:ext uri="{28A0092B-C50C-407E-A947-70E740481C1C}">
                <a14:useLocalDpi xmlns:a14="http://schemas.microsoft.com/office/drawing/2010/main" val="0"/>
              </a:ext>
            </a:extLst>
          </a:blip>
          <a:srcRect l="7121" t="24801" r="-1485" b="1700"/>
          <a:stretch/>
        </p:blipFill>
        <p:spPr>
          <a:xfrm>
            <a:off x="5004048" y="5290179"/>
            <a:ext cx="1741357" cy="1298685"/>
          </a:xfrm>
          <a:prstGeom prst="rect">
            <a:avLst/>
          </a:prstGeom>
          <a:effectLst>
            <a:outerShdw blurRad="50800" dist="38100" dir="2700000" algn="tl" rotWithShape="0">
              <a:prstClr val="black">
                <a:alpha val="40000"/>
              </a:prstClr>
            </a:outerShdw>
          </a:effectLst>
        </p:spPr>
      </p:pic>
      <p:graphicFrame>
        <p:nvGraphicFramePr>
          <p:cNvPr id="10" name="Table 9"/>
          <p:cNvGraphicFramePr>
            <a:graphicFrameLocks noGrp="1"/>
          </p:cNvGraphicFramePr>
          <p:nvPr>
            <p:extLst>
              <p:ext uri="{D42A27DB-BD31-4B8C-83A1-F6EECF244321}">
                <p14:modId xmlns:p14="http://schemas.microsoft.com/office/powerpoint/2010/main" val="4105363623"/>
              </p:ext>
            </p:extLst>
          </p:nvPr>
        </p:nvGraphicFramePr>
        <p:xfrm>
          <a:off x="7020272" y="1124744"/>
          <a:ext cx="1763885" cy="5450697"/>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763885"/>
              </a:tblGrid>
              <a:tr h="408770">
                <a:tc>
                  <a:txBody>
                    <a:bodyPr/>
                    <a:lstStyle/>
                    <a:p>
                      <a:pPr>
                        <a:spcAft>
                          <a:spcPts val="0"/>
                        </a:spcAft>
                      </a:pPr>
                      <a:endParaRPr lang="en-GB" sz="153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41927">
                <a:tc>
                  <a:txBody>
                    <a:bodyPr/>
                    <a:lstStyle/>
                    <a:p>
                      <a:pPr marL="177800" indent="-177800" algn="l">
                        <a:spcAft>
                          <a:spcPts val="600"/>
                        </a:spcAft>
                        <a:buFontTx/>
                        <a:buBlip>
                          <a:blip r:embed="rId6"/>
                        </a:buBlip>
                      </a:pPr>
                      <a:r>
                        <a:rPr lang="en-GB" sz="1530" baseline="0" dirty="0" smtClean="0">
                          <a:solidFill>
                            <a:srgbClr val="FF0000"/>
                          </a:solidFill>
                          <a:effectLst/>
                          <a:latin typeface="Arial" pitchFamily="34" charset="0"/>
                          <a:ea typeface="Times New Roman"/>
                          <a:cs typeface="Arial" pitchFamily="34" charset="0"/>
                        </a:rPr>
                        <a:t>What the government in your country runs already</a:t>
                      </a:r>
                    </a:p>
                    <a:p>
                      <a:pPr marL="177800" indent="-177800" algn="l">
                        <a:spcAft>
                          <a:spcPts val="600"/>
                        </a:spcAft>
                        <a:buFontTx/>
                        <a:buBlip>
                          <a:blip r:embed="rId6"/>
                        </a:buBlip>
                      </a:pPr>
                      <a:r>
                        <a:rPr lang="en-GB" sz="1530" baseline="0" dirty="0" smtClean="0">
                          <a:solidFill>
                            <a:schemeClr val="tx1"/>
                          </a:solidFill>
                          <a:effectLst/>
                          <a:latin typeface="Arial" pitchFamily="34" charset="0"/>
                          <a:ea typeface="Times New Roman"/>
                          <a:cs typeface="Arial" pitchFamily="34" charset="0"/>
                        </a:rPr>
                        <a:t>What should they run to reduce competition</a:t>
                      </a:r>
                    </a:p>
                    <a:p>
                      <a:pPr marL="177800" indent="-177800" algn="l">
                        <a:spcAft>
                          <a:spcPts val="600"/>
                        </a:spcAft>
                        <a:buFontTx/>
                        <a:buBlip>
                          <a:blip r:embed="rId6"/>
                        </a:buBlip>
                      </a:pPr>
                      <a:r>
                        <a:rPr lang="en-GB" sz="1530" baseline="0" dirty="0" smtClean="0">
                          <a:solidFill>
                            <a:srgbClr val="FF0000"/>
                          </a:solidFill>
                          <a:effectLst/>
                          <a:latin typeface="Arial" pitchFamily="34" charset="0"/>
                          <a:ea typeface="Times New Roman"/>
                          <a:cs typeface="Arial" pitchFamily="34" charset="0"/>
                        </a:rPr>
                        <a:t>Why does America not have a national health service</a:t>
                      </a:r>
                    </a:p>
                    <a:p>
                      <a:pPr marL="177800" indent="-177800" algn="l">
                        <a:spcAft>
                          <a:spcPts val="600"/>
                        </a:spcAft>
                        <a:buFontTx/>
                        <a:buBlip>
                          <a:blip r:embed="rId6"/>
                        </a:buBlip>
                      </a:pPr>
                      <a:r>
                        <a:rPr lang="en-GB" sz="1530" baseline="0" dirty="0" smtClean="0">
                          <a:solidFill>
                            <a:schemeClr val="tx1"/>
                          </a:solidFill>
                          <a:effectLst/>
                          <a:latin typeface="Arial" pitchFamily="34" charset="0"/>
                          <a:ea typeface="Times New Roman"/>
                          <a:cs typeface="Arial" pitchFamily="34" charset="0"/>
                        </a:rPr>
                        <a:t>What was wrong with communism and everything being state controlled</a:t>
                      </a:r>
                    </a:p>
                    <a:p>
                      <a:pPr marL="177800" indent="-177800" algn="l">
                        <a:spcAft>
                          <a:spcPts val="600"/>
                        </a:spcAft>
                        <a:buFontTx/>
                        <a:buBlip>
                          <a:blip r:embed="rId6"/>
                        </a:buBlip>
                      </a:pPr>
                      <a:r>
                        <a:rPr lang="en-GB" sz="1530" baseline="0" dirty="0" smtClean="0">
                          <a:solidFill>
                            <a:srgbClr val="FF0000"/>
                          </a:solidFill>
                          <a:effectLst/>
                          <a:latin typeface="Arial" pitchFamily="34" charset="0"/>
                          <a:ea typeface="Times New Roman"/>
                          <a:cs typeface="Arial" pitchFamily="34" charset="0"/>
                        </a:rPr>
                        <a:t>Could a Private train System benefit India</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7092280" y="1196752"/>
            <a:ext cx="1617785"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6081881"/>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200" dirty="0" smtClean="0"/>
              <a:t>1.3 – Types of Organisation – Businesses in the Public Sector</a:t>
            </a:r>
            <a:endParaRPr lang="en-GB" sz="2200" b="1" dirty="0" smtClean="0"/>
          </a:p>
        </p:txBody>
      </p:sp>
      <p:sp>
        <p:nvSpPr>
          <p:cNvPr id="8" name="Rectangle 7"/>
          <p:cNvSpPr/>
          <p:nvPr/>
        </p:nvSpPr>
        <p:spPr>
          <a:xfrm>
            <a:off x="251520" y="1052736"/>
            <a:ext cx="8568952" cy="5373779"/>
          </a:xfrm>
          <a:prstGeom prst="rect">
            <a:avLst/>
          </a:prstGeom>
        </p:spPr>
        <p:txBody>
          <a:bodyPr wrap="square">
            <a:spAutoFit/>
          </a:bodyPr>
          <a:lstStyle/>
          <a:p>
            <a:pPr>
              <a:buClr>
                <a:srgbClr val="00B050"/>
              </a:buClr>
            </a:pPr>
            <a:r>
              <a:rPr lang="en-US" sz="1560" b="1" dirty="0" smtClean="0">
                <a:solidFill>
                  <a:srgbClr val="0070C0"/>
                </a:solidFill>
                <a:latin typeface="Calibri" panose="020F0502020204030204" pitchFamily="34" charset="0"/>
              </a:rPr>
              <a:t>International Business In Focus – Private Companies ‘Go Public’</a:t>
            </a:r>
          </a:p>
          <a:p>
            <a:pPr marL="342900" indent="-342900">
              <a:buClr>
                <a:srgbClr val="00B050"/>
              </a:buClr>
              <a:buFont typeface="Wingdings 3" panose="05040102010807070707" pitchFamily="18" charset="2"/>
              <a:buChar char=""/>
            </a:pPr>
            <a:r>
              <a:rPr lang="en-US" sz="1560" dirty="0" smtClean="0">
                <a:solidFill>
                  <a:srgbClr val="0070C0"/>
                </a:solidFill>
                <a:latin typeface="Calibri" panose="020F0502020204030204" pitchFamily="34" charset="0"/>
              </a:rPr>
              <a:t>TD Power Systems was incorporated as a private limited company in India in 1999. It has slowly expanded its range if advanced electric generators. By 2011 the company needed more capital to:</a:t>
            </a:r>
          </a:p>
          <a:p>
            <a:pPr marL="685800" indent="-342900">
              <a:buClr>
                <a:srgbClr val="00B050"/>
              </a:buClr>
              <a:buFont typeface="Arial" panose="020B0604020202020204" pitchFamily="34" charset="0"/>
              <a:buChar char="•"/>
            </a:pPr>
            <a:r>
              <a:rPr lang="en-US" sz="1560" dirty="0" smtClean="0">
                <a:solidFill>
                  <a:srgbClr val="0070C0"/>
                </a:solidFill>
                <a:latin typeface="Calibri" panose="020F0502020204030204" pitchFamily="34" charset="0"/>
              </a:rPr>
              <a:t>Pay back debt</a:t>
            </a:r>
          </a:p>
          <a:p>
            <a:pPr marL="685800" indent="-342900">
              <a:buClr>
                <a:srgbClr val="00B050"/>
              </a:buClr>
              <a:buFont typeface="Arial" panose="020B0604020202020204" pitchFamily="34" charset="0"/>
              <a:buChar char="•"/>
            </a:pPr>
            <a:r>
              <a:rPr lang="en-US" sz="1560" dirty="0" smtClean="0">
                <a:solidFill>
                  <a:srgbClr val="0070C0"/>
                </a:solidFill>
                <a:latin typeface="Calibri" panose="020F0502020204030204" pitchFamily="34" charset="0"/>
              </a:rPr>
              <a:t>Invest in a huge expansion of its factory in </a:t>
            </a:r>
            <a:r>
              <a:rPr lang="en-US" sz="1560" dirty="0" err="1" smtClean="0">
                <a:solidFill>
                  <a:srgbClr val="0070C0"/>
                </a:solidFill>
                <a:latin typeface="Calibri" panose="020F0502020204030204" pitchFamily="34" charset="0"/>
              </a:rPr>
              <a:t>Dabaspet</a:t>
            </a:r>
            <a:r>
              <a:rPr lang="en-US" sz="1560" dirty="0" smtClean="0">
                <a:solidFill>
                  <a:srgbClr val="0070C0"/>
                </a:solidFill>
                <a:latin typeface="Calibri" panose="020F0502020204030204" pitchFamily="34" charset="0"/>
              </a:rPr>
              <a:t>.</a:t>
            </a:r>
          </a:p>
          <a:p>
            <a:pPr marL="342900" indent="-342900">
              <a:buClr>
                <a:srgbClr val="00B050"/>
              </a:buClr>
              <a:buFont typeface="Wingdings 3" panose="05040102010807070707" pitchFamily="18" charset="2"/>
              <a:buChar char=""/>
            </a:pPr>
            <a:r>
              <a:rPr lang="en-US" sz="1560" dirty="0" smtClean="0">
                <a:solidFill>
                  <a:srgbClr val="0070C0"/>
                </a:solidFill>
                <a:latin typeface="Calibri" panose="020F0502020204030204" pitchFamily="34" charset="0"/>
              </a:rPr>
              <a:t>The private shareholders decided to sell at least 25% of their shares and convert the business into a public limited company. The decision raised the capital needed.</a:t>
            </a:r>
          </a:p>
          <a:p>
            <a:pPr marL="342900" indent="-342900">
              <a:buClr>
                <a:srgbClr val="00B050"/>
              </a:buClr>
              <a:buFont typeface="Wingdings 3" panose="05040102010807070707" pitchFamily="18" charset="2"/>
              <a:buChar char=""/>
            </a:pPr>
            <a:r>
              <a:rPr lang="en-US" sz="1560" dirty="0" smtClean="0">
                <a:solidFill>
                  <a:srgbClr val="0070C0"/>
                </a:solidFill>
                <a:latin typeface="Calibri" panose="020F0502020204030204" pitchFamily="34" charset="0"/>
              </a:rPr>
              <a:t>Reva Medical makes medical equipment in San Diego, US. The owners were keen to take the business ‘public’ to raise capital for new research into heart medicine equipment. There was little interest from shareholders in the US – they were worried the profits from the new equipment would take several years to be earned. Reva’s directors looked abroad – and decided to convert to a public company in Australia! The sale of shares on the Australian Stock Exchange allowed the company to raise the finance needed.</a:t>
            </a:r>
          </a:p>
          <a:p>
            <a:pPr marL="342900" indent="-342900">
              <a:buClr>
                <a:srgbClr val="00B050"/>
              </a:buClr>
              <a:buFont typeface="Wingdings 3" panose="05040102010807070707" pitchFamily="18" charset="2"/>
              <a:buChar char=""/>
            </a:pPr>
            <a:r>
              <a:rPr lang="en-US" sz="1560" dirty="0" smtClean="0">
                <a:solidFill>
                  <a:srgbClr val="0070C0"/>
                </a:solidFill>
                <a:latin typeface="Calibri" panose="020F0502020204030204" pitchFamily="34" charset="0"/>
              </a:rPr>
              <a:t>The owners of some young businesses have decided against </a:t>
            </a:r>
            <a:br>
              <a:rPr lang="en-US" sz="1560" dirty="0" smtClean="0">
                <a:solidFill>
                  <a:srgbClr val="0070C0"/>
                </a:solidFill>
                <a:latin typeface="Calibri" panose="020F0502020204030204" pitchFamily="34" charset="0"/>
              </a:rPr>
            </a:br>
            <a:r>
              <a:rPr lang="en-US" sz="1560" dirty="0" smtClean="0">
                <a:solidFill>
                  <a:srgbClr val="0070C0"/>
                </a:solidFill>
                <a:latin typeface="Calibri" panose="020F0502020204030204" pitchFamily="34" charset="0"/>
              </a:rPr>
              <a:t>‘going public’ because of the cost involved, the loss of control </a:t>
            </a:r>
            <a:br>
              <a:rPr lang="en-US" sz="1560" dirty="0" smtClean="0">
                <a:solidFill>
                  <a:srgbClr val="0070C0"/>
                </a:solidFill>
                <a:latin typeface="Calibri" panose="020F0502020204030204" pitchFamily="34" charset="0"/>
              </a:rPr>
            </a:br>
            <a:r>
              <a:rPr lang="en-US" sz="1560" dirty="0" smtClean="0">
                <a:solidFill>
                  <a:srgbClr val="0070C0"/>
                </a:solidFill>
                <a:latin typeface="Calibri" panose="020F0502020204030204" pitchFamily="34" charset="0"/>
              </a:rPr>
              <a:t>and the need to make more information public.</a:t>
            </a:r>
          </a:p>
          <a:p>
            <a:pPr>
              <a:buClr>
                <a:srgbClr val="00B050"/>
              </a:buClr>
            </a:pPr>
            <a:r>
              <a:rPr lang="en-US" sz="1560" b="1" dirty="0" smtClean="0">
                <a:solidFill>
                  <a:srgbClr val="FF0000"/>
                </a:solidFill>
                <a:latin typeface="Calibri" panose="020F0502020204030204" pitchFamily="34" charset="0"/>
              </a:rPr>
              <a:t>Discussion Points:</a:t>
            </a:r>
          </a:p>
          <a:p>
            <a:pPr marL="568325" indent="-280988">
              <a:buClr>
                <a:srgbClr val="00B050"/>
              </a:buClr>
              <a:buFont typeface="Arial" panose="020B0604020202020204" pitchFamily="34" charset="0"/>
              <a:buChar char="•"/>
            </a:pPr>
            <a:r>
              <a:rPr lang="en-US" sz="1560" dirty="0" smtClean="0">
                <a:solidFill>
                  <a:srgbClr val="FF0000"/>
                </a:solidFill>
                <a:latin typeface="Calibri" panose="020F0502020204030204" pitchFamily="34" charset="0"/>
              </a:rPr>
              <a:t>Do you think it would be better to keep a business such as </a:t>
            </a:r>
            <a:br>
              <a:rPr lang="en-US" sz="1560" dirty="0" smtClean="0">
                <a:solidFill>
                  <a:srgbClr val="FF0000"/>
                </a:solidFill>
                <a:latin typeface="Calibri" panose="020F0502020204030204" pitchFamily="34" charset="0"/>
              </a:rPr>
            </a:br>
            <a:r>
              <a:rPr lang="en-US" sz="1560" dirty="0" smtClean="0">
                <a:solidFill>
                  <a:srgbClr val="FF0000"/>
                </a:solidFill>
                <a:latin typeface="Calibri" panose="020F0502020204030204" pitchFamily="34" charset="0"/>
              </a:rPr>
              <a:t>TD Power Systems as a private company or convert it into a </a:t>
            </a:r>
            <a:br>
              <a:rPr lang="en-US" sz="1560" dirty="0" smtClean="0">
                <a:solidFill>
                  <a:srgbClr val="FF0000"/>
                </a:solidFill>
                <a:latin typeface="Calibri" panose="020F0502020204030204" pitchFamily="34" charset="0"/>
              </a:rPr>
            </a:br>
            <a:r>
              <a:rPr lang="en-US" sz="1560" dirty="0" smtClean="0">
                <a:solidFill>
                  <a:srgbClr val="FF0000"/>
                </a:solidFill>
                <a:latin typeface="Calibri" panose="020F0502020204030204" pitchFamily="34" charset="0"/>
              </a:rPr>
              <a:t>public limited company?</a:t>
            </a:r>
          </a:p>
          <a:p>
            <a:pPr marL="568325" indent="-280988">
              <a:buClr>
                <a:srgbClr val="00B050"/>
              </a:buClr>
              <a:buFont typeface="Arial" panose="020B0604020202020204" pitchFamily="34" charset="0"/>
              <a:buChar char="•"/>
            </a:pPr>
            <a:r>
              <a:rPr lang="en-US" sz="1560" dirty="0" smtClean="0">
                <a:solidFill>
                  <a:srgbClr val="FF0000"/>
                </a:solidFill>
                <a:latin typeface="Calibri" panose="020F0502020204030204" pitchFamily="34" charset="0"/>
              </a:rPr>
              <a:t>Why are some business owners reluctant to convert their </a:t>
            </a:r>
            <a:br>
              <a:rPr lang="en-US" sz="1560" dirty="0" smtClean="0">
                <a:solidFill>
                  <a:srgbClr val="FF0000"/>
                </a:solidFill>
                <a:latin typeface="Calibri" panose="020F0502020204030204" pitchFamily="34" charset="0"/>
              </a:rPr>
            </a:br>
            <a:r>
              <a:rPr lang="en-US" sz="1560" dirty="0" smtClean="0">
                <a:solidFill>
                  <a:srgbClr val="FF0000"/>
                </a:solidFill>
                <a:latin typeface="Calibri" panose="020F0502020204030204" pitchFamily="34" charset="0"/>
              </a:rPr>
              <a:t>companies into public limited companies.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3592" y="4581128"/>
            <a:ext cx="2856880" cy="1787854"/>
          </a:xfrm>
          <a:prstGeom prst="rect">
            <a:avLst/>
          </a:prstGeom>
        </p:spPr>
      </p:pic>
      <p:sp>
        <p:nvSpPr>
          <p:cNvPr id="7" name="Rectangle 6"/>
          <p:cNvSpPr/>
          <p:nvPr/>
        </p:nvSpPr>
        <p:spPr>
          <a:xfrm>
            <a:off x="5886400" y="6368982"/>
            <a:ext cx="3006080" cy="276999"/>
          </a:xfrm>
          <a:prstGeom prst="rect">
            <a:avLst/>
          </a:prstGeom>
        </p:spPr>
        <p:txBody>
          <a:bodyPr wrap="square">
            <a:spAutoFit/>
          </a:bodyPr>
          <a:lstStyle/>
          <a:p>
            <a:r>
              <a:rPr lang="en-GB" sz="1200" dirty="0"/>
              <a:t>http://</a:t>
            </a:r>
            <a:r>
              <a:rPr lang="en-GB" sz="1200" dirty="0" smtClean="0"/>
              <a:t>i.telegraph.co.uk/multimedia/archive</a:t>
            </a:r>
            <a:endParaRPr lang="en-GB" sz="1200" dirty="0"/>
          </a:p>
        </p:txBody>
      </p:sp>
      <p:sp>
        <p:nvSpPr>
          <p:cNvPr id="12" name="Rectangle 11"/>
          <p:cNvSpPr/>
          <p:nvPr/>
        </p:nvSpPr>
        <p:spPr>
          <a:xfrm>
            <a:off x="6395640" y="4119463"/>
            <a:ext cx="2208808" cy="461665"/>
          </a:xfrm>
          <a:prstGeom prst="rect">
            <a:avLst/>
          </a:prstGeom>
        </p:spPr>
        <p:txBody>
          <a:bodyPr wrap="square">
            <a:spAutoFit/>
          </a:bodyPr>
          <a:lstStyle/>
          <a:p>
            <a:r>
              <a:rPr lang="en-GB" sz="1200" dirty="0" smtClean="0"/>
              <a:t>Share prices in Public Limited Companies can fluctuate daily</a:t>
            </a:r>
            <a:endParaRPr lang="en-GB" sz="1200" dirty="0"/>
          </a:p>
        </p:txBody>
      </p:sp>
    </p:spTree>
    <p:extLst>
      <p:ext uri="{BB962C8B-B14F-4D97-AF65-F5344CB8AC3E}">
        <p14:creationId xmlns:p14="http://schemas.microsoft.com/office/powerpoint/2010/main" val="3997644219"/>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Styled Questions - Paper 1</a:t>
            </a:r>
            <a:endParaRPr lang="en-GB" sz="4200" b="1" dirty="0" smtClean="0"/>
          </a:p>
        </p:txBody>
      </p:sp>
      <p:graphicFrame>
        <p:nvGraphicFramePr>
          <p:cNvPr id="50" name="Table 49"/>
          <p:cNvGraphicFramePr>
            <a:graphicFrameLocks noGrp="1"/>
          </p:cNvGraphicFramePr>
          <p:nvPr>
            <p:extLst>
              <p:ext uri="{D42A27DB-BD31-4B8C-83A1-F6EECF244321}">
                <p14:modId xmlns:p14="http://schemas.microsoft.com/office/powerpoint/2010/main" val="2384266400"/>
              </p:ext>
            </p:extLst>
          </p:nvPr>
        </p:nvGraphicFramePr>
        <p:xfrm>
          <a:off x="251520" y="1052736"/>
          <a:ext cx="8568630" cy="5166360"/>
        </p:xfrm>
        <a:graphic>
          <a:graphicData uri="http://schemas.openxmlformats.org/drawingml/2006/table">
            <a:tbl>
              <a:tblPr firstRow="1" bandRow="1">
                <a:tableStyleId>{2D5ABB26-0587-4C30-8999-92F81FD0307C}</a:tableStyleId>
              </a:tblPr>
              <a:tblGrid>
                <a:gridCol w="8568630"/>
              </a:tblGrid>
              <a:tr h="4680520">
                <a:tc>
                  <a:txBody>
                    <a:bodyPr/>
                    <a:lstStyle/>
                    <a:p>
                      <a:pPr marL="346075" lvl="0" indent="-346075">
                        <a:buFont typeface="+mj-lt"/>
                        <a:buAutoNum type="arabicParenR"/>
                      </a:pPr>
                      <a:r>
                        <a:rPr kumimoji="0" lang="en-US" sz="2220" kern="1200" dirty="0" smtClean="0">
                          <a:solidFill>
                            <a:srgbClr val="FF0000"/>
                          </a:solidFill>
                          <a:effectLst/>
                          <a:latin typeface="Calibri" panose="020F0502020204030204" pitchFamily="34" charset="0"/>
                          <a:ea typeface="+mn-ea"/>
                          <a:cs typeface="+mn-cs"/>
                        </a:rPr>
                        <a:t>When</a:t>
                      </a:r>
                      <a:r>
                        <a:rPr kumimoji="0" lang="en-US" sz="2220" kern="1200" baseline="0" dirty="0" smtClean="0">
                          <a:solidFill>
                            <a:srgbClr val="FF0000"/>
                          </a:solidFill>
                          <a:effectLst/>
                          <a:latin typeface="Calibri" panose="020F0502020204030204" pitchFamily="34" charset="0"/>
                          <a:ea typeface="+mn-ea"/>
                          <a:cs typeface="+mn-cs"/>
                        </a:rPr>
                        <a:t> Salah lost his job with a fruit and vegetable shop that closed down, he decided to open his own store. He had good contacts with suppliers. They said they would give him 1 month’s credit before he paid for supplies. Salah had $5000 in savings to invest in the shop. He thought this would be sufficient to start the business. He is an independent man, he never liked taking the manager’s orders in the shop. He wanted to operate the new business as a sole trader.</a:t>
                      </a:r>
                    </a:p>
                    <a:p>
                      <a:pPr marL="803275" lvl="0" indent="-346075">
                        <a:buClr>
                          <a:srgbClr val="FF0000"/>
                        </a:buClr>
                        <a:buFont typeface="+mj-lt"/>
                        <a:buAutoNum type="alphaLcParenR"/>
                      </a:pPr>
                      <a:r>
                        <a:rPr kumimoji="0" lang="en-US" sz="2220" kern="1200" dirty="0" smtClean="0">
                          <a:solidFill>
                            <a:srgbClr val="FF0000"/>
                          </a:solidFill>
                          <a:effectLst/>
                          <a:latin typeface="Calibri" panose="020F0502020204030204" pitchFamily="34" charset="0"/>
                          <a:ea typeface="+mn-ea"/>
                          <a:cs typeface="+mn-cs"/>
                        </a:rPr>
                        <a:t>What is meant by ‘sole trader’?    [2]</a:t>
                      </a:r>
                    </a:p>
                    <a:p>
                      <a:pPr marL="803275" lvl="0" indent="-346075">
                        <a:buClr>
                          <a:srgbClr val="FF0000"/>
                        </a:buClr>
                        <a:buFont typeface="+mj-lt"/>
                        <a:buAutoNum type="alphaLcParenR"/>
                      </a:pPr>
                      <a:r>
                        <a:rPr kumimoji="0" lang="en-US" sz="2220" kern="1200" dirty="0" smtClean="0">
                          <a:solidFill>
                            <a:srgbClr val="FF0000"/>
                          </a:solidFill>
                          <a:effectLst/>
                          <a:latin typeface="Calibri" panose="020F0502020204030204" pitchFamily="34" charset="0"/>
                          <a:ea typeface="+mn-ea"/>
                          <a:cs typeface="+mn-cs"/>
                        </a:rPr>
                        <a:t>Identify </a:t>
                      </a:r>
                      <a:r>
                        <a:rPr kumimoji="0" lang="en-US" sz="2220" b="1" kern="1200" dirty="0" smtClean="0">
                          <a:solidFill>
                            <a:srgbClr val="FF0000"/>
                          </a:solidFill>
                          <a:effectLst/>
                          <a:latin typeface="Calibri" panose="020F0502020204030204" pitchFamily="34" charset="0"/>
                          <a:ea typeface="+mn-ea"/>
                          <a:cs typeface="+mn-cs"/>
                        </a:rPr>
                        <a:t>two</a:t>
                      </a:r>
                      <a:r>
                        <a:rPr kumimoji="0" lang="en-US" sz="2220" b="0" kern="1200" dirty="0" smtClean="0">
                          <a:solidFill>
                            <a:srgbClr val="FF0000"/>
                          </a:solidFill>
                          <a:effectLst/>
                          <a:latin typeface="Calibri" panose="020F0502020204030204" pitchFamily="34" charset="0"/>
                          <a:ea typeface="+mn-ea"/>
                          <a:cs typeface="+mn-cs"/>
                        </a:rPr>
                        <a:t> other types of business organisation. </a:t>
                      </a:r>
                      <a:r>
                        <a:rPr kumimoji="0" lang="en-US" sz="2220" kern="1200" dirty="0" smtClean="0">
                          <a:solidFill>
                            <a:srgbClr val="FF0000"/>
                          </a:solidFill>
                          <a:effectLst/>
                          <a:latin typeface="Calibri" panose="020F0502020204030204" pitchFamily="34" charset="0"/>
                          <a:ea typeface="+mn-ea"/>
                          <a:cs typeface="+mn-cs"/>
                        </a:rPr>
                        <a:t>[2]</a:t>
                      </a:r>
                    </a:p>
                    <a:p>
                      <a:pPr marL="803275" lvl="0" indent="-346075">
                        <a:buClr>
                          <a:srgbClr val="FF0000"/>
                        </a:buClr>
                        <a:buFont typeface="+mj-lt"/>
                        <a:buAutoNum type="alphaLcParenR"/>
                      </a:pPr>
                      <a:r>
                        <a:rPr kumimoji="0" lang="en-US" sz="2220" kern="1200" dirty="0" smtClean="0">
                          <a:solidFill>
                            <a:srgbClr val="FF0000"/>
                          </a:solidFill>
                          <a:effectLst/>
                          <a:latin typeface="Calibri" panose="020F0502020204030204" pitchFamily="34" charset="0"/>
                          <a:ea typeface="+mn-ea"/>
                          <a:cs typeface="+mn-cs"/>
                        </a:rPr>
                        <a:t>Identify and explain </a:t>
                      </a:r>
                      <a:r>
                        <a:rPr kumimoji="0" lang="en-US" sz="2220" b="1" kern="1200" dirty="0" smtClean="0">
                          <a:solidFill>
                            <a:srgbClr val="FF0000"/>
                          </a:solidFill>
                          <a:effectLst/>
                          <a:latin typeface="Calibri" panose="020F0502020204030204" pitchFamily="34" charset="0"/>
                          <a:ea typeface="+mn-ea"/>
                          <a:cs typeface="+mn-cs"/>
                        </a:rPr>
                        <a:t>two</a:t>
                      </a:r>
                      <a:r>
                        <a:rPr kumimoji="0" lang="en-US" sz="2220" b="0" kern="1200" dirty="0" smtClean="0">
                          <a:solidFill>
                            <a:srgbClr val="FF0000"/>
                          </a:solidFill>
                          <a:effectLst/>
                          <a:latin typeface="Calibri" panose="020F0502020204030204" pitchFamily="34" charset="0"/>
                          <a:ea typeface="+mn-ea"/>
                          <a:cs typeface="+mn-cs"/>
                        </a:rPr>
                        <a:t> benefits to Salah of operating his business as a sole trader.</a:t>
                      </a:r>
                      <a:r>
                        <a:rPr kumimoji="0" lang="en-US" sz="2220" kern="1200" dirty="0" smtClean="0">
                          <a:solidFill>
                            <a:srgbClr val="FF0000"/>
                          </a:solidFill>
                          <a:effectLst/>
                          <a:latin typeface="Calibri" panose="020F0502020204030204" pitchFamily="34" charset="0"/>
                          <a:ea typeface="+mn-ea"/>
                          <a:cs typeface="+mn-cs"/>
                        </a:rPr>
                        <a:t> [4]</a:t>
                      </a:r>
                    </a:p>
                    <a:p>
                      <a:pPr marL="803275" lvl="0" indent="-346075">
                        <a:buClr>
                          <a:srgbClr val="FF0000"/>
                        </a:buClr>
                        <a:buFont typeface="+mj-lt"/>
                        <a:buAutoNum type="alphaLcParenR"/>
                      </a:pPr>
                      <a:r>
                        <a:rPr kumimoji="0" lang="en-US" sz="2220" kern="1200" dirty="0" smtClean="0">
                          <a:solidFill>
                            <a:srgbClr val="FF0000"/>
                          </a:solidFill>
                          <a:effectLst/>
                          <a:latin typeface="Calibri" panose="020F0502020204030204" pitchFamily="34" charset="0"/>
                          <a:ea typeface="+mn-ea"/>
                          <a:cs typeface="+mn-cs"/>
                        </a:rPr>
                        <a:t>Identify and explain </a:t>
                      </a:r>
                      <a:r>
                        <a:rPr kumimoji="0" lang="en-US" sz="2220" b="1" kern="1200" dirty="0" smtClean="0">
                          <a:solidFill>
                            <a:srgbClr val="FF0000"/>
                          </a:solidFill>
                          <a:effectLst/>
                          <a:latin typeface="Calibri" panose="020F0502020204030204" pitchFamily="34" charset="0"/>
                          <a:ea typeface="+mn-ea"/>
                          <a:cs typeface="+mn-cs"/>
                        </a:rPr>
                        <a:t>two</a:t>
                      </a:r>
                      <a:r>
                        <a:rPr kumimoji="0" lang="en-US" sz="2220" b="0" kern="1200" dirty="0" smtClean="0">
                          <a:solidFill>
                            <a:srgbClr val="FF0000"/>
                          </a:solidFill>
                          <a:effectLst/>
                          <a:latin typeface="Calibri" panose="020F0502020204030204" pitchFamily="34" charset="0"/>
                          <a:ea typeface="+mn-ea"/>
                          <a:cs typeface="+mn-cs"/>
                        </a:rPr>
                        <a:t> drawbacks to Salah of operating his business as a sole trader.</a:t>
                      </a:r>
                      <a:r>
                        <a:rPr kumimoji="0" lang="en-US" sz="2220" kern="1200" dirty="0" smtClean="0">
                          <a:solidFill>
                            <a:srgbClr val="FF0000"/>
                          </a:solidFill>
                          <a:effectLst/>
                          <a:latin typeface="Calibri" panose="020F0502020204030204" pitchFamily="34" charset="0"/>
                          <a:ea typeface="+mn-ea"/>
                          <a:cs typeface="+mn-cs"/>
                        </a:rPr>
                        <a:t> [6]</a:t>
                      </a:r>
                    </a:p>
                    <a:p>
                      <a:pPr marL="803275" lvl="0" indent="-346075">
                        <a:buClr>
                          <a:srgbClr val="FF0000"/>
                        </a:buClr>
                        <a:buFont typeface="+mj-lt"/>
                        <a:buAutoNum type="alphaLcParenR"/>
                      </a:pPr>
                      <a:r>
                        <a:rPr kumimoji="0" lang="en-US" sz="2220" kern="1200" dirty="0" smtClean="0">
                          <a:solidFill>
                            <a:srgbClr val="FF0000"/>
                          </a:solidFill>
                          <a:effectLst/>
                          <a:latin typeface="Calibri" panose="020F0502020204030204" pitchFamily="34" charset="0"/>
                          <a:ea typeface="+mn-ea"/>
                          <a:cs typeface="+mn-cs"/>
                        </a:rPr>
                        <a:t>Do you think Salah should open new branches of his business by selling franchises? Justify your answer. [6]</a:t>
                      </a:r>
                      <a:endParaRPr kumimoji="0" lang="en-GB" sz="2220" kern="1200" dirty="0">
                        <a:solidFill>
                          <a:srgbClr val="FF0000"/>
                        </a:solidFill>
                        <a:effectLst/>
                        <a:latin typeface="Calibri" panose="020F0502020204030204" pitchFamily="34" charset="0"/>
                        <a:ea typeface="+mn-ea"/>
                        <a:cs typeface="+mn-cs"/>
                      </a:endParaRPr>
                    </a:p>
                  </a:txBody>
                  <a:tcPr/>
                </a:tc>
              </a:tr>
            </a:tbl>
          </a:graphicData>
        </a:graphic>
      </p:graphicFrame>
      <p:sp>
        <p:nvSpPr>
          <p:cNvPr id="2" name="TextBox 1">
            <a:hlinkClick r:id="rId3" action="ppaction://hlinkfile"/>
          </p:cNvPr>
          <p:cNvSpPr txBox="1"/>
          <p:nvPr/>
        </p:nvSpPr>
        <p:spPr>
          <a:xfrm>
            <a:off x="8425279" y="3631159"/>
            <a:ext cx="394871" cy="615553"/>
          </a:xfrm>
          <a:prstGeom prst="rect">
            <a:avLst/>
          </a:prstGeom>
          <a:noFill/>
        </p:spPr>
        <p:txBody>
          <a:bodyPr wrap="square" lIns="0" tIns="0" rIns="0" bIns="0" rtlCol="0">
            <a:spAutoFit/>
          </a:bodyPr>
          <a:lstStyle/>
          <a:p>
            <a:pPr algn="ctr"/>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859740968"/>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512" y="-27384"/>
            <a:ext cx="7632848" cy="742066"/>
          </a:xfrm>
        </p:spPr>
        <p:txBody>
          <a:bodyPr>
            <a:noAutofit/>
          </a:bodyPr>
          <a:lstStyle/>
          <a:p>
            <a:r>
              <a:rPr lang="en-GB" sz="4200" dirty="0" smtClean="0"/>
              <a:t>Exam Styled Questions - Paper 1</a:t>
            </a:r>
            <a:endParaRPr lang="en-GB" sz="4200" b="1" dirty="0" smtClean="0"/>
          </a:p>
        </p:txBody>
      </p:sp>
      <p:graphicFrame>
        <p:nvGraphicFramePr>
          <p:cNvPr id="50" name="Table 49"/>
          <p:cNvGraphicFramePr>
            <a:graphicFrameLocks noGrp="1"/>
          </p:cNvGraphicFramePr>
          <p:nvPr>
            <p:extLst/>
          </p:nvPr>
        </p:nvGraphicFramePr>
        <p:xfrm>
          <a:off x="323528" y="1124744"/>
          <a:ext cx="8496622" cy="5468112"/>
        </p:xfrm>
        <a:graphic>
          <a:graphicData uri="http://schemas.openxmlformats.org/drawingml/2006/table">
            <a:tbl>
              <a:tblPr firstRow="1" bandRow="1">
                <a:tableStyleId>{2D5ABB26-0587-4C30-8999-92F81FD0307C}</a:tableStyleId>
              </a:tblPr>
              <a:tblGrid>
                <a:gridCol w="8496622"/>
              </a:tblGrid>
              <a:tr h="4680520">
                <a:tc>
                  <a:txBody>
                    <a:bodyPr/>
                    <a:lstStyle/>
                    <a:p>
                      <a:pPr marL="346075" lvl="0" indent="-346075">
                        <a:spcBef>
                          <a:spcPts val="0"/>
                        </a:spcBef>
                        <a:spcAft>
                          <a:spcPts val="0"/>
                        </a:spcAft>
                        <a:buFont typeface="+mj-lt"/>
                        <a:buAutoNum type="arabicParenR" startAt="2"/>
                      </a:pPr>
                      <a:r>
                        <a:rPr kumimoji="0" lang="en-US" sz="1960" kern="1200" dirty="0" smtClean="0">
                          <a:solidFill>
                            <a:srgbClr val="FF0000"/>
                          </a:solidFill>
                          <a:effectLst/>
                          <a:latin typeface="Calibri" panose="020F0502020204030204" pitchFamily="34" charset="0"/>
                          <a:ea typeface="+mn-ea"/>
                          <a:cs typeface="+mn-cs"/>
                        </a:rPr>
                        <a:t>Amel and </a:t>
                      </a:r>
                      <a:r>
                        <a:rPr kumimoji="0" lang="en-US" sz="1960" kern="1200" dirty="0" err="1" smtClean="0">
                          <a:solidFill>
                            <a:srgbClr val="FF0000"/>
                          </a:solidFill>
                          <a:effectLst/>
                          <a:latin typeface="Calibri" panose="020F0502020204030204" pitchFamily="34" charset="0"/>
                          <a:ea typeface="+mn-ea"/>
                          <a:cs typeface="+mn-cs"/>
                        </a:rPr>
                        <a:t>Nouran</a:t>
                      </a:r>
                      <a:r>
                        <a:rPr kumimoji="0" lang="en-US" sz="1960" kern="1200" dirty="0" smtClean="0">
                          <a:solidFill>
                            <a:srgbClr val="FF0000"/>
                          </a:solidFill>
                          <a:effectLst/>
                          <a:latin typeface="Calibri" panose="020F0502020204030204" pitchFamily="34" charset="0"/>
                          <a:ea typeface="+mn-ea"/>
                          <a:cs typeface="+mn-cs"/>
                        </a:rPr>
                        <a:t> set up N and A</a:t>
                      </a:r>
                      <a:r>
                        <a:rPr kumimoji="0" lang="en-US" sz="1960" kern="1200" baseline="0" dirty="0" smtClean="0">
                          <a:solidFill>
                            <a:srgbClr val="FF0000"/>
                          </a:solidFill>
                          <a:effectLst/>
                          <a:latin typeface="Calibri" panose="020F0502020204030204" pitchFamily="34" charset="0"/>
                          <a:ea typeface="+mn-ea"/>
                          <a:cs typeface="+mn-cs"/>
                        </a:rPr>
                        <a:t> Partnership 10 years ago. It specializes in handmade shoes and boots. The business now employs around 20 people. Demand for the products is increasing rapidly. The partners need to invest much more capital in the business but they need to avoid a lot of risk as they both have families dependent on the income made from the business. Their main competitor ShoesForU plc, which has a much larger market share than N and A and can afford expensive advertising.</a:t>
                      </a:r>
                    </a:p>
                    <a:p>
                      <a:pPr marL="741363" lvl="0" indent="-342900">
                        <a:spcBef>
                          <a:spcPts val="0"/>
                        </a:spcBef>
                        <a:spcAft>
                          <a:spcPts val="0"/>
                        </a:spcAft>
                        <a:buClr>
                          <a:srgbClr val="FF0000"/>
                        </a:buClr>
                        <a:buFont typeface="+mj-lt"/>
                        <a:buAutoNum type="alphaLcParenR"/>
                      </a:pPr>
                      <a:r>
                        <a:rPr kumimoji="0" lang="en-US" sz="1960" kern="1200" baseline="0" dirty="0" smtClean="0">
                          <a:solidFill>
                            <a:srgbClr val="FF0000"/>
                          </a:solidFill>
                          <a:effectLst/>
                          <a:latin typeface="Calibri" panose="020F0502020204030204" pitchFamily="34" charset="0"/>
                          <a:ea typeface="+mn-ea"/>
                          <a:cs typeface="+mn-cs"/>
                        </a:rPr>
                        <a:t>What is meant by ‘partnership’?  </a:t>
                      </a:r>
                      <a:r>
                        <a:rPr kumimoji="0" lang="en-US" sz="1960" kern="1200" dirty="0" smtClean="0">
                          <a:solidFill>
                            <a:srgbClr val="FF0000"/>
                          </a:solidFill>
                          <a:effectLst/>
                          <a:latin typeface="Calibri" panose="020F0502020204030204" pitchFamily="34" charset="0"/>
                          <a:ea typeface="+mn-ea"/>
                          <a:cs typeface="+mn-cs"/>
                        </a:rPr>
                        <a:t>[2]</a:t>
                      </a:r>
                    </a:p>
                    <a:p>
                      <a:pPr marL="741363" lvl="0" indent="-342900">
                        <a:spcBef>
                          <a:spcPts val="0"/>
                        </a:spcBef>
                        <a:spcAft>
                          <a:spcPts val="0"/>
                        </a:spcAft>
                        <a:buClr>
                          <a:srgbClr val="FF0000"/>
                        </a:buClr>
                        <a:buFont typeface="+mj-lt"/>
                        <a:buAutoNum type="alphaLcParenR"/>
                      </a:pPr>
                      <a:r>
                        <a:rPr kumimoji="0" lang="en-US" sz="1960" kern="1200" dirty="0" smtClean="0">
                          <a:solidFill>
                            <a:srgbClr val="FF0000"/>
                          </a:solidFill>
                          <a:effectLst/>
                          <a:latin typeface="Calibri" panose="020F0502020204030204" pitchFamily="34" charset="0"/>
                          <a:ea typeface="+mn-ea"/>
                          <a:cs typeface="+mn-cs"/>
                        </a:rPr>
                        <a:t>Identify </a:t>
                      </a:r>
                      <a:r>
                        <a:rPr kumimoji="0" lang="en-US" sz="1960" b="1" kern="1200" dirty="0" smtClean="0">
                          <a:solidFill>
                            <a:srgbClr val="FF0000"/>
                          </a:solidFill>
                          <a:effectLst/>
                          <a:latin typeface="Calibri" panose="020F0502020204030204" pitchFamily="34" charset="0"/>
                          <a:ea typeface="+mn-ea"/>
                          <a:cs typeface="+mn-cs"/>
                        </a:rPr>
                        <a:t>two</a:t>
                      </a:r>
                      <a:r>
                        <a:rPr kumimoji="0" lang="en-US" sz="1960" b="0" kern="1200" dirty="0" smtClean="0">
                          <a:solidFill>
                            <a:srgbClr val="FF0000"/>
                          </a:solidFill>
                          <a:effectLst/>
                          <a:latin typeface="Calibri" panose="020F0502020204030204" pitchFamily="34" charset="0"/>
                          <a:ea typeface="+mn-ea"/>
                          <a:cs typeface="+mn-cs"/>
                        </a:rPr>
                        <a:t> possible benefits to Amel and Nouran to the partnership legal structure.</a:t>
                      </a:r>
                      <a:r>
                        <a:rPr kumimoji="0" lang="en-US" sz="1960" kern="1200" dirty="0" smtClean="0">
                          <a:solidFill>
                            <a:srgbClr val="FF0000"/>
                          </a:solidFill>
                          <a:effectLst/>
                          <a:latin typeface="Calibri" panose="020F0502020204030204" pitchFamily="34" charset="0"/>
                          <a:ea typeface="+mn-ea"/>
                          <a:cs typeface="+mn-cs"/>
                        </a:rPr>
                        <a:t> [2]</a:t>
                      </a:r>
                    </a:p>
                    <a:p>
                      <a:pPr marL="741363" marR="0" lvl="0" indent="-342900" algn="l" defTabSz="914400" rtl="0" eaLnBrk="1" fontAlgn="auto" latinLnBrk="0" hangingPunct="1">
                        <a:lnSpc>
                          <a:spcPct val="100000"/>
                        </a:lnSpc>
                        <a:spcBef>
                          <a:spcPts val="0"/>
                        </a:spcBef>
                        <a:spcAft>
                          <a:spcPts val="0"/>
                        </a:spcAft>
                        <a:buClr>
                          <a:srgbClr val="FF0000"/>
                        </a:buClr>
                        <a:buSzTx/>
                        <a:buFont typeface="+mj-lt"/>
                        <a:buAutoNum type="alphaLcParenR"/>
                        <a:tabLst/>
                        <a:defRPr/>
                      </a:pPr>
                      <a:r>
                        <a:rPr kumimoji="0" lang="en-US" sz="1960" kern="1200" dirty="0" smtClean="0">
                          <a:solidFill>
                            <a:srgbClr val="FF0000"/>
                          </a:solidFill>
                          <a:effectLst/>
                          <a:latin typeface="Calibri" panose="020F0502020204030204" pitchFamily="34" charset="0"/>
                          <a:ea typeface="+mn-ea"/>
                          <a:cs typeface="+mn-cs"/>
                        </a:rPr>
                        <a:t>Identify </a:t>
                      </a:r>
                      <a:r>
                        <a:rPr kumimoji="0" lang="en-US" sz="1960" b="1" kern="1200" dirty="0" smtClean="0">
                          <a:solidFill>
                            <a:srgbClr val="FF0000"/>
                          </a:solidFill>
                          <a:effectLst/>
                          <a:latin typeface="Calibri" panose="020F0502020204030204" pitchFamily="34" charset="0"/>
                          <a:ea typeface="+mn-ea"/>
                          <a:cs typeface="+mn-cs"/>
                        </a:rPr>
                        <a:t>two</a:t>
                      </a:r>
                      <a:r>
                        <a:rPr kumimoji="0" lang="en-US" sz="1960" b="0" kern="1200" dirty="0" smtClean="0">
                          <a:solidFill>
                            <a:srgbClr val="FF0000"/>
                          </a:solidFill>
                          <a:effectLst/>
                          <a:latin typeface="Calibri" panose="020F0502020204030204" pitchFamily="34" charset="0"/>
                          <a:ea typeface="+mn-ea"/>
                          <a:cs typeface="+mn-cs"/>
                        </a:rPr>
                        <a:t> possible benefits to ShoesForU plc of being a public limited company.</a:t>
                      </a:r>
                      <a:r>
                        <a:rPr kumimoji="0" lang="en-US" sz="1960" kern="1200" dirty="0" smtClean="0">
                          <a:solidFill>
                            <a:srgbClr val="FF0000"/>
                          </a:solidFill>
                          <a:effectLst/>
                          <a:latin typeface="Calibri" panose="020F0502020204030204" pitchFamily="34" charset="0"/>
                          <a:ea typeface="+mn-ea"/>
                          <a:cs typeface="+mn-cs"/>
                        </a:rPr>
                        <a:t> [6]</a:t>
                      </a:r>
                    </a:p>
                    <a:p>
                      <a:pPr marL="741363" marR="0" lvl="0" indent="-342900" algn="l" defTabSz="914400" rtl="0" eaLnBrk="1" fontAlgn="auto" latinLnBrk="0" hangingPunct="1">
                        <a:lnSpc>
                          <a:spcPct val="100000"/>
                        </a:lnSpc>
                        <a:spcBef>
                          <a:spcPts val="0"/>
                        </a:spcBef>
                        <a:spcAft>
                          <a:spcPts val="0"/>
                        </a:spcAft>
                        <a:buClr>
                          <a:srgbClr val="FF0000"/>
                        </a:buClr>
                        <a:buSzTx/>
                        <a:buFont typeface="+mj-lt"/>
                        <a:buAutoNum type="alphaLcParenR"/>
                        <a:tabLst/>
                        <a:defRPr/>
                      </a:pPr>
                      <a:r>
                        <a:rPr kumimoji="0" lang="en-US" sz="1960" kern="1200" dirty="0" smtClean="0">
                          <a:solidFill>
                            <a:srgbClr val="FF0000"/>
                          </a:solidFill>
                          <a:effectLst/>
                          <a:latin typeface="Calibri" panose="020F0502020204030204" pitchFamily="34" charset="0"/>
                          <a:ea typeface="+mn-ea"/>
                          <a:cs typeface="+mn-cs"/>
                        </a:rPr>
                        <a:t>Identify </a:t>
                      </a:r>
                      <a:r>
                        <a:rPr kumimoji="0" lang="en-US" sz="1960" b="1" kern="1200" dirty="0" smtClean="0">
                          <a:solidFill>
                            <a:srgbClr val="FF0000"/>
                          </a:solidFill>
                          <a:effectLst/>
                          <a:latin typeface="Calibri" panose="020F0502020204030204" pitchFamily="34" charset="0"/>
                          <a:ea typeface="+mn-ea"/>
                          <a:cs typeface="+mn-cs"/>
                        </a:rPr>
                        <a:t>two</a:t>
                      </a:r>
                      <a:r>
                        <a:rPr kumimoji="0" lang="en-US" sz="1960" b="0" kern="1200" dirty="0" smtClean="0">
                          <a:solidFill>
                            <a:srgbClr val="FF0000"/>
                          </a:solidFill>
                          <a:effectLst/>
                          <a:latin typeface="Calibri" panose="020F0502020204030204" pitchFamily="34" charset="0"/>
                          <a:ea typeface="+mn-ea"/>
                          <a:cs typeface="+mn-cs"/>
                        </a:rPr>
                        <a:t> possible drawbacks to Amel and Nouran to the partnership form of legal structure.</a:t>
                      </a:r>
                      <a:r>
                        <a:rPr kumimoji="0" lang="en-US" sz="1960" kern="1200" dirty="0" smtClean="0">
                          <a:solidFill>
                            <a:srgbClr val="FF0000"/>
                          </a:solidFill>
                          <a:effectLst/>
                          <a:latin typeface="Calibri" panose="020F0502020204030204" pitchFamily="34" charset="0"/>
                          <a:ea typeface="+mn-ea"/>
                          <a:cs typeface="+mn-cs"/>
                        </a:rPr>
                        <a:t> [6]</a:t>
                      </a:r>
                    </a:p>
                    <a:p>
                      <a:pPr marL="741363" marR="0" lvl="0" indent="-342900" algn="l" defTabSz="914400" rtl="0" eaLnBrk="1" fontAlgn="auto" latinLnBrk="0" hangingPunct="1">
                        <a:lnSpc>
                          <a:spcPct val="100000"/>
                        </a:lnSpc>
                        <a:spcBef>
                          <a:spcPts val="0"/>
                        </a:spcBef>
                        <a:spcAft>
                          <a:spcPts val="0"/>
                        </a:spcAft>
                        <a:buClr>
                          <a:srgbClr val="FF0000"/>
                        </a:buClr>
                        <a:buSzTx/>
                        <a:buFont typeface="+mj-lt"/>
                        <a:buAutoNum type="alphaLcParenR"/>
                        <a:tabLst/>
                        <a:defRPr/>
                      </a:pPr>
                      <a:r>
                        <a:rPr kumimoji="0" lang="en-US" sz="1960" kern="1200" dirty="0" smtClean="0">
                          <a:solidFill>
                            <a:srgbClr val="FF0000"/>
                          </a:solidFill>
                          <a:effectLst/>
                          <a:latin typeface="Calibri" panose="020F0502020204030204" pitchFamily="34" charset="0"/>
                          <a:ea typeface="+mn-ea"/>
                          <a:cs typeface="+mn-cs"/>
                        </a:rPr>
                        <a:t>If the N and A</a:t>
                      </a:r>
                      <a:r>
                        <a:rPr kumimoji="0" lang="en-US" sz="1960" kern="1200" baseline="0" dirty="0" smtClean="0">
                          <a:solidFill>
                            <a:srgbClr val="FF0000"/>
                          </a:solidFill>
                          <a:effectLst/>
                          <a:latin typeface="Calibri" panose="020F0502020204030204" pitchFamily="34" charset="0"/>
                          <a:ea typeface="+mn-ea"/>
                          <a:cs typeface="+mn-cs"/>
                        </a:rPr>
                        <a:t> Partnership business continues, recommend whether a private limited company is a suitable form of legal structure for this business. Justify your answer by considering the advantages and disadvantages of a private limited company.  [6]</a:t>
                      </a:r>
                      <a:endParaRPr kumimoji="0" lang="en-GB" sz="1960" kern="1200" dirty="0">
                        <a:solidFill>
                          <a:srgbClr val="FF0000"/>
                        </a:solidFill>
                        <a:effectLst/>
                        <a:latin typeface="Calibri" panose="020F0502020204030204" pitchFamily="34" charset="0"/>
                        <a:ea typeface="+mn-ea"/>
                        <a:cs typeface="+mn-cs"/>
                      </a:endParaRPr>
                    </a:p>
                  </a:txBody>
                  <a:tcPr/>
                </a:tc>
              </a:tr>
            </a:tbl>
          </a:graphicData>
        </a:graphic>
      </p:graphicFrame>
      <p:sp>
        <p:nvSpPr>
          <p:cNvPr id="9" name="TextBox 8">
            <a:hlinkClick r:id="rId3" action="ppaction://hlinkfile"/>
          </p:cNvPr>
          <p:cNvSpPr txBox="1"/>
          <p:nvPr/>
        </p:nvSpPr>
        <p:spPr>
          <a:xfrm>
            <a:off x="8425279" y="5981799"/>
            <a:ext cx="394871" cy="615553"/>
          </a:xfrm>
          <a:prstGeom prst="rect">
            <a:avLst/>
          </a:prstGeom>
          <a:noFill/>
        </p:spPr>
        <p:txBody>
          <a:bodyPr wrap="square" lIns="0" tIns="0" rIns="0" bIns="0" rtlCol="0">
            <a:spAutoFit/>
          </a:bodyPr>
          <a:lstStyle/>
          <a:p>
            <a:pPr algn="ctr"/>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128794299"/>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09200"/>
          </a:xfrm>
          <a:prstGeom prst="rect">
            <a:avLst/>
          </a:prstGeom>
        </p:spPr>
        <p:txBody>
          <a:bodyPr wrap="square">
            <a:spAutoFit/>
          </a:bodyPr>
          <a:lstStyle/>
          <a:p>
            <a:pPr marL="342900" indent="-342900">
              <a:buClr>
                <a:srgbClr val="00B050"/>
              </a:buClr>
              <a:buSzPct val="80000"/>
              <a:buFont typeface="Wingdings 3" panose="05040102010807070707" pitchFamily="18" charset="2"/>
              <a:buChar char=""/>
            </a:pPr>
            <a:r>
              <a:rPr lang="en-US" sz="1600" b="1" dirty="0" smtClean="0"/>
              <a:t>Charity/not-for profit</a:t>
            </a:r>
            <a:r>
              <a:rPr lang="en-US" sz="1600" dirty="0" smtClean="0"/>
              <a:t> </a:t>
            </a:r>
            <a:r>
              <a:rPr lang="en-US" sz="1600" dirty="0"/>
              <a:t>- Charitable </a:t>
            </a:r>
            <a:r>
              <a:rPr lang="en-US" sz="1600" dirty="0" smtClean="0"/>
              <a:t>organisations </a:t>
            </a:r>
            <a:r>
              <a:rPr lang="en-US" sz="1600" dirty="0"/>
              <a:t>are a kind of business that fits within the nonprofit </a:t>
            </a:r>
            <a:r>
              <a:rPr lang="en-US" sz="1600" dirty="0" smtClean="0"/>
              <a:t>organisation </a:t>
            </a:r>
            <a:r>
              <a:rPr lang="en-US" sz="1600" dirty="0"/>
              <a:t>(NPO) </a:t>
            </a:r>
            <a:r>
              <a:rPr lang="en-US" sz="1600" dirty="0" smtClean="0"/>
              <a:t>category and </a:t>
            </a:r>
            <a:r>
              <a:rPr lang="en-US" sz="1600" dirty="0"/>
              <a:t>can be run publicly or privately. Some charities may be centered around religious, educational or other public interest activities that are philanthropic in nature. </a:t>
            </a:r>
            <a:r>
              <a:rPr lang="en-US" sz="1600" dirty="0" smtClean="0"/>
              <a:t>The </a:t>
            </a:r>
            <a:r>
              <a:rPr lang="en-US" sz="1600" dirty="0"/>
              <a:t>legal definition of what constitutes a charitable </a:t>
            </a:r>
            <a:r>
              <a:rPr lang="en-US" sz="1600" dirty="0" smtClean="0"/>
              <a:t>organisation </a:t>
            </a:r>
            <a:r>
              <a:rPr lang="en-US" sz="1600" dirty="0"/>
              <a:t>may vary according to its country of </a:t>
            </a:r>
            <a:r>
              <a:rPr lang="en-US" sz="1600" dirty="0" smtClean="0"/>
              <a:t>origin, therefore</a:t>
            </a:r>
            <a:r>
              <a:rPr lang="en-US" sz="1600" dirty="0"/>
              <a:t>, the tax implications for a charity will also depend upon the region or country in which the charitable </a:t>
            </a:r>
            <a:r>
              <a:rPr lang="en-US" sz="1600" dirty="0" smtClean="0"/>
              <a:t>organisation operates.</a:t>
            </a:r>
          </a:p>
          <a:p>
            <a:pPr marL="342900" indent="-342900">
              <a:buClr>
                <a:srgbClr val="00B050"/>
              </a:buClr>
              <a:buSzPct val="80000"/>
              <a:buFont typeface="Wingdings 3" panose="05040102010807070707" pitchFamily="18" charset="2"/>
              <a:buChar char=""/>
            </a:pPr>
            <a:r>
              <a:rPr lang="en-US" sz="1600" dirty="0" smtClean="0"/>
              <a:t>Public</a:t>
            </a:r>
            <a:r>
              <a:rPr lang="en-US" sz="1600" dirty="0"/>
              <a:t>, operating foundations or charities usually receive grants from the government, private foundations and individuals. </a:t>
            </a:r>
            <a:r>
              <a:rPr lang="en-US" sz="1600" dirty="0" smtClean="0"/>
              <a:t>Examples include the </a:t>
            </a:r>
            <a:r>
              <a:rPr lang="en-US" sz="1600" dirty="0"/>
              <a:t>World Wildlife Fund, </a:t>
            </a:r>
            <a:r>
              <a:rPr lang="en-US" sz="1600" dirty="0" smtClean="0"/>
              <a:t>Oxfam, Children In Need, all </a:t>
            </a:r>
            <a:r>
              <a:rPr lang="en-US" sz="1600" dirty="0"/>
              <a:t>of which service society and seek </a:t>
            </a:r>
            <a:r>
              <a:rPr lang="en-US" sz="1600" dirty="0" smtClean="0"/>
              <a:t>public contributions.</a:t>
            </a:r>
          </a:p>
          <a:p>
            <a:pPr marL="342900" indent="-342900">
              <a:buClr>
                <a:srgbClr val="00B050"/>
              </a:buClr>
              <a:buSzPct val="80000"/>
              <a:buFont typeface="Wingdings 3" panose="05040102010807070707" pitchFamily="18" charset="2"/>
              <a:buChar char=""/>
            </a:pPr>
            <a:r>
              <a:rPr lang="en-US" sz="1600" dirty="0"/>
              <a:t>Kinds of charitable </a:t>
            </a:r>
            <a:r>
              <a:rPr lang="en-US" sz="1600" dirty="0" smtClean="0"/>
              <a:t>organisations </a:t>
            </a:r>
            <a:r>
              <a:rPr lang="en-US" sz="1600" dirty="0"/>
              <a:t>that are </a:t>
            </a:r>
            <a:r>
              <a:rPr lang="en-US" sz="1600" dirty="0" smtClean="0"/>
              <a:t>for the public </a:t>
            </a:r>
            <a:r>
              <a:rPr lang="en-US" sz="1600" dirty="0"/>
              <a:t>benefit can include those which offer relief for the poor, distressed or underserved, and those with religious, educational or scientific </a:t>
            </a:r>
            <a:r>
              <a:rPr lang="en-US" sz="1600" dirty="0" smtClean="0"/>
              <a:t>affiliations.</a:t>
            </a:r>
          </a:p>
          <a:p>
            <a:pPr marL="342900" indent="-342900">
              <a:buClr>
                <a:srgbClr val="00B050"/>
              </a:buClr>
              <a:buSzPct val="80000"/>
              <a:buFont typeface="Wingdings 3" panose="05040102010807070707" pitchFamily="18" charset="2"/>
              <a:buChar char=""/>
            </a:pPr>
            <a:r>
              <a:rPr lang="en-US" sz="1600" dirty="0" smtClean="0"/>
              <a:t>Some charities </a:t>
            </a:r>
            <a:r>
              <a:rPr lang="en-US" sz="1600" dirty="0"/>
              <a:t>are engaged in the creation </a:t>
            </a:r>
            <a:r>
              <a:rPr lang="en-US" sz="1600" dirty="0" smtClean="0"/>
              <a:t>and </a:t>
            </a:r>
            <a:br>
              <a:rPr lang="en-US" sz="1600" dirty="0" smtClean="0"/>
            </a:br>
            <a:r>
              <a:rPr lang="en-US" sz="1600" dirty="0" smtClean="0"/>
              <a:t>management </a:t>
            </a:r>
            <a:r>
              <a:rPr lang="en-US" sz="1600" dirty="0"/>
              <a:t>of monuments, public buildings or </a:t>
            </a:r>
            <a:r>
              <a:rPr lang="en-US" sz="1600" dirty="0" smtClean="0"/>
              <a:t/>
            </a:r>
            <a:br>
              <a:rPr lang="en-US" sz="1600" dirty="0" smtClean="0"/>
            </a:br>
            <a:r>
              <a:rPr lang="en-US" sz="1600" dirty="0" smtClean="0"/>
              <a:t>works</a:t>
            </a:r>
            <a:r>
              <a:rPr lang="en-US" sz="1600" dirty="0"/>
              <a:t>. Many charities work to enhance society </a:t>
            </a:r>
            <a:r>
              <a:rPr lang="en-US" sz="1600" dirty="0" smtClean="0"/>
              <a:t/>
            </a:r>
            <a:br>
              <a:rPr lang="en-US" sz="1600" dirty="0" smtClean="0"/>
            </a:br>
            <a:r>
              <a:rPr lang="en-US" sz="1600" dirty="0" smtClean="0"/>
              <a:t>by </a:t>
            </a:r>
            <a:r>
              <a:rPr lang="en-US" sz="1600" dirty="0"/>
              <a:t>offering social services, lessen government </a:t>
            </a:r>
            <a:r>
              <a:rPr lang="en-US" sz="1600" dirty="0" smtClean="0"/>
              <a:t/>
            </a:r>
            <a:br>
              <a:rPr lang="en-US" sz="1600" dirty="0" smtClean="0"/>
            </a:br>
            <a:r>
              <a:rPr lang="en-US" sz="1600" dirty="0" smtClean="0"/>
              <a:t>burden </a:t>
            </a:r>
            <a:r>
              <a:rPr lang="en-US" sz="1600" dirty="0"/>
              <a:t>and combat community deterioration. </a:t>
            </a:r>
            <a:r>
              <a:rPr lang="en-US" sz="1600" dirty="0" smtClean="0"/>
              <a:t/>
            </a:r>
            <a:br>
              <a:rPr lang="en-US" sz="1600" dirty="0" smtClean="0"/>
            </a:br>
            <a:r>
              <a:rPr lang="en-US" sz="1600" dirty="0" smtClean="0"/>
              <a:t>The </a:t>
            </a:r>
            <a:r>
              <a:rPr lang="en-US" sz="1600" dirty="0"/>
              <a:t>defense of public safety, children, civil </a:t>
            </a:r>
            <a:r>
              <a:rPr lang="en-US" sz="1600" dirty="0" smtClean="0"/>
              <a:t/>
            </a:r>
            <a:br>
              <a:rPr lang="en-US" sz="1600" dirty="0" smtClean="0"/>
            </a:br>
            <a:r>
              <a:rPr lang="en-US" sz="1600" dirty="0" smtClean="0"/>
              <a:t>rights</a:t>
            </a:r>
            <a:r>
              <a:rPr lang="en-US" sz="1600" dirty="0"/>
              <a:t>, and elimination of prejudice and </a:t>
            </a:r>
            <a:r>
              <a:rPr lang="en-US" sz="1600" dirty="0" smtClean="0"/>
              <a:t/>
            </a:r>
            <a:br>
              <a:rPr lang="en-US" sz="1600" dirty="0" smtClean="0"/>
            </a:br>
            <a:r>
              <a:rPr lang="en-US" sz="1600" dirty="0" smtClean="0"/>
              <a:t>discrimination </a:t>
            </a:r>
            <a:r>
              <a:rPr lang="en-US" sz="1600" dirty="0"/>
              <a:t>are some other social centric </a:t>
            </a:r>
            <a:r>
              <a:rPr lang="en-US" sz="1600" dirty="0" smtClean="0"/>
              <a:t/>
            </a:r>
            <a:br>
              <a:rPr lang="en-US" sz="1600" dirty="0" smtClean="0"/>
            </a:br>
            <a:r>
              <a:rPr lang="en-US" sz="1600" dirty="0" smtClean="0"/>
              <a:t>activities </a:t>
            </a:r>
            <a:r>
              <a:rPr lang="en-US" sz="1600" dirty="0"/>
              <a:t>that charities concern themselves </a:t>
            </a:r>
            <a:r>
              <a:rPr lang="en-US" sz="1600" dirty="0" smtClean="0"/>
              <a:t>with</a:t>
            </a:r>
            <a:r>
              <a:rPr lang="en-US" sz="1600" dirty="0"/>
              <a:t>.</a:t>
            </a:r>
          </a:p>
        </p:txBody>
      </p:sp>
      <p:sp>
        <p:nvSpPr>
          <p:cNvPr id="8" name="Title 2"/>
          <p:cNvSpPr>
            <a:spLocks noGrp="1"/>
          </p:cNvSpPr>
          <p:nvPr>
            <p:ph type="title"/>
          </p:nvPr>
        </p:nvSpPr>
        <p:spPr>
          <a:xfrm>
            <a:off x="70266" y="72008"/>
            <a:ext cx="8859452" cy="548680"/>
          </a:xfrm>
        </p:spPr>
        <p:txBody>
          <a:bodyPr>
            <a:noAutofit/>
          </a:bodyPr>
          <a:lstStyle/>
          <a:p>
            <a:r>
              <a:rPr lang="en-US" sz="3300" dirty="0"/>
              <a:t>1.3 </a:t>
            </a:r>
            <a:r>
              <a:rPr lang="en-US" sz="3300" dirty="0" smtClean="0"/>
              <a:t>- Different Forms </a:t>
            </a:r>
            <a:r>
              <a:rPr lang="en-US" sz="3300" dirty="0"/>
              <a:t>of </a:t>
            </a:r>
            <a:r>
              <a:rPr lang="en-US" sz="3300" dirty="0" smtClean="0"/>
              <a:t>Legal Business Ownership</a:t>
            </a:r>
            <a:endParaRPr lang="en-US" sz="3300" dirty="0"/>
          </a:p>
        </p:txBody>
      </p:sp>
      <p:pic>
        <p:nvPicPr>
          <p:cNvPr id="1026" name="Picture 2" descr="http://www.foresightcreativegroup.com/uploads/4/3/5/4/43545823/4096077_ori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64" y="4365104"/>
            <a:ext cx="3656316" cy="2268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3566120"/>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755422"/>
          </a:xfrm>
          <a:prstGeom prst="rect">
            <a:avLst/>
          </a:prstGeom>
        </p:spPr>
        <p:txBody>
          <a:bodyPr wrap="square">
            <a:spAutoFit/>
          </a:bodyPr>
          <a:lstStyle/>
          <a:p>
            <a:pPr marL="284163" indent="-284163">
              <a:buClr>
                <a:srgbClr val="00B050"/>
              </a:buClr>
              <a:buSzPct val="80000"/>
              <a:buFont typeface="Wingdings 3" panose="05040102010807070707" pitchFamily="18" charset="2"/>
              <a:buChar char=""/>
            </a:pPr>
            <a:r>
              <a:rPr lang="en-US" sz="1600" b="1" dirty="0" smtClean="0"/>
              <a:t>Community </a:t>
            </a:r>
            <a:r>
              <a:rPr lang="en-US" sz="1600" b="1" dirty="0"/>
              <a:t>interest companies (CIC) </a:t>
            </a:r>
            <a:r>
              <a:rPr lang="en-US" sz="1600" dirty="0" smtClean="0"/>
              <a:t>- These </a:t>
            </a:r>
            <a:r>
              <a:rPr lang="en-US" sz="1600" dirty="0"/>
              <a:t>can vary from small ‘kitchen table’ type organisations, to multi-million pound turnover organisations employing thousands of people.  They can be set up as both Company Limited by Guarantee and Company Limited by Shares, and are often described as </a:t>
            </a:r>
            <a:r>
              <a:rPr lang="en-US" sz="1600" dirty="0" err="1"/>
              <a:t>Mutuals</a:t>
            </a:r>
            <a:r>
              <a:rPr lang="en-US" sz="1600" dirty="0"/>
              <a:t> or Social Enterprise</a:t>
            </a:r>
            <a:r>
              <a:rPr lang="en-US" sz="1600" dirty="0" smtClean="0"/>
              <a:t>.</a:t>
            </a:r>
          </a:p>
          <a:p>
            <a:pPr marL="284163" indent="-284163">
              <a:buClr>
                <a:srgbClr val="00B050"/>
              </a:buClr>
              <a:buSzPct val="80000"/>
              <a:buFont typeface="Wingdings 3" panose="05040102010807070707" pitchFamily="18" charset="2"/>
              <a:buChar char=""/>
            </a:pPr>
            <a:r>
              <a:rPr lang="en-US" sz="1600" dirty="0" smtClean="0"/>
              <a:t>The </a:t>
            </a:r>
            <a:r>
              <a:rPr lang="en-US" sz="1600" dirty="0"/>
              <a:t>CIC legislation was introduced as a legal form under the Companies Act 2006 and subject to that Act and company law </a:t>
            </a:r>
            <a:r>
              <a:rPr lang="en-US" sz="1600" dirty="0" smtClean="0"/>
              <a:t>generally. The </a:t>
            </a:r>
            <a:r>
              <a:rPr lang="en-US" sz="1600" dirty="0"/>
              <a:t>primary core features of any company holding CIC status are two fold</a:t>
            </a:r>
            <a:r>
              <a:rPr lang="en-US" sz="1600" dirty="0" smtClean="0"/>
              <a:t>;</a:t>
            </a:r>
            <a:endParaRPr lang="en-US" sz="1600" dirty="0"/>
          </a:p>
          <a:p>
            <a:pPr marL="519113" indent="-231775">
              <a:buClr>
                <a:srgbClr val="00B050"/>
              </a:buClr>
              <a:buSzPct val="80000"/>
              <a:buFont typeface="Arial" panose="020B0604020202020204" pitchFamily="34" charset="0"/>
              <a:buChar char="•"/>
            </a:pPr>
            <a:r>
              <a:rPr lang="en-US" sz="1600" dirty="0" smtClean="0"/>
              <a:t>Assets </a:t>
            </a:r>
            <a:r>
              <a:rPr lang="en-US" sz="1600" dirty="0"/>
              <a:t>owned by the company are held in an asset lock which secures those assets to applications for the good use of community.</a:t>
            </a:r>
          </a:p>
          <a:p>
            <a:pPr marL="519113" indent="-231775">
              <a:buClr>
                <a:srgbClr val="00B050"/>
              </a:buClr>
              <a:buSzPct val="80000"/>
              <a:buFont typeface="Arial" panose="020B0604020202020204" pitchFamily="34" charset="0"/>
              <a:buChar char="•"/>
            </a:pPr>
            <a:r>
              <a:rPr lang="en-US" sz="1600" dirty="0" smtClean="0"/>
              <a:t>Limitations </a:t>
            </a:r>
            <a:r>
              <a:rPr lang="en-US" sz="1600" dirty="0"/>
              <a:t>applied to dividend and interest payments made to shareholders and financiers ensure a profit can be made, but the primary focus remains on achieving benefit for the </a:t>
            </a:r>
            <a:r>
              <a:rPr lang="en-US" sz="1600" dirty="0" smtClean="0"/>
              <a:t>community</a:t>
            </a:r>
            <a:endParaRPr lang="en-US" sz="1600" dirty="0"/>
          </a:p>
          <a:p>
            <a:pPr marL="284163" indent="-284163">
              <a:buClr>
                <a:srgbClr val="00B050"/>
              </a:buClr>
              <a:buSzPct val="80000"/>
              <a:buFont typeface="Wingdings 3" panose="05040102010807070707" pitchFamily="18" charset="2"/>
              <a:buChar char=""/>
            </a:pPr>
            <a:r>
              <a:rPr lang="en-US" sz="1600" dirty="0" smtClean="0"/>
              <a:t>The </a:t>
            </a:r>
            <a:r>
              <a:rPr lang="en-US" sz="1600" dirty="0"/>
              <a:t>range of industries and markets that CICs are forming within is as varied as the economy itself – the majority currently within traditional Third sector activity areas such as Health and Social Care, Education and Community Services, but </a:t>
            </a:r>
            <a:r>
              <a:rPr lang="en-US" sz="1600" dirty="0" smtClean="0"/>
              <a:t>also in </a:t>
            </a:r>
            <a:r>
              <a:rPr lang="en-US" sz="1600" dirty="0"/>
              <a:t>activities such as property, financial and other professional services</a:t>
            </a:r>
            <a:r>
              <a:rPr lang="en-US" sz="1600" dirty="0" smtClean="0"/>
              <a:t>.</a:t>
            </a:r>
          </a:p>
          <a:p>
            <a:pPr marL="284163" indent="-284163">
              <a:buClr>
                <a:srgbClr val="00B050"/>
              </a:buClr>
              <a:buSzPct val="80000"/>
              <a:buFont typeface="Wingdings 3" panose="05040102010807070707" pitchFamily="18" charset="2"/>
              <a:buChar char=""/>
            </a:pPr>
            <a:r>
              <a:rPr lang="en-US" sz="1600" dirty="0" smtClean="0"/>
              <a:t>They are distinguishable from charities in that they are not tax exempt, and are usually set up and disbanded when the need is done, unlike charities. They do not rely on public contribution, gifts or donations but are designed t encourage community growth and spirit.</a:t>
            </a:r>
            <a:endParaRPr lang="en-US" sz="1600" dirty="0"/>
          </a:p>
        </p:txBody>
      </p:sp>
      <p:sp>
        <p:nvSpPr>
          <p:cNvPr id="8" name="Title 2"/>
          <p:cNvSpPr>
            <a:spLocks noGrp="1"/>
          </p:cNvSpPr>
          <p:nvPr>
            <p:ph type="title"/>
          </p:nvPr>
        </p:nvSpPr>
        <p:spPr>
          <a:xfrm>
            <a:off x="70266" y="72008"/>
            <a:ext cx="8859452" cy="548680"/>
          </a:xfrm>
        </p:spPr>
        <p:txBody>
          <a:bodyPr>
            <a:noAutofit/>
          </a:bodyPr>
          <a:lstStyle/>
          <a:p>
            <a:r>
              <a:rPr lang="en-US" sz="3300" dirty="0"/>
              <a:t>1.3 </a:t>
            </a:r>
            <a:r>
              <a:rPr lang="en-US" sz="3300" dirty="0" smtClean="0"/>
              <a:t>- Different Forms </a:t>
            </a:r>
            <a:r>
              <a:rPr lang="en-US" sz="3300" dirty="0"/>
              <a:t>of </a:t>
            </a:r>
            <a:r>
              <a:rPr lang="en-US" sz="3300" dirty="0" smtClean="0"/>
              <a:t>Legal Business Ownership</a:t>
            </a:r>
            <a:endParaRPr lang="en-US" sz="3300" dirty="0"/>
          </a:p>
        </p:txBody>
      </p:sp>
      <p:graphicFrame>
        <p:nvGraphicFramePr>
          <p:cNvPr id="10" name="Table 9"/>
          <p:cNvGraphicFramePr>
            <a:graphicFrameLocks noGrp="1"/>
          </p:cNvGraphicFramePr>
          <p:nvPr>
            <p:extLst>
              <p:ext uri="{D42A27DB-BD31-4B8C-83A1-F6EECF244321}">
                <p14:modId xmlns:p14="http://schemas.microsoft.com/office/powerpoint/2010/main" val="3274957678"/>
              </p:ext>
            </p:extLst>
          </p:nvPr>
        </p:nvGraphicFramePr>
        <p:xfrm>
          <a:off x="7164288" y="1124744"/>
          <a:ext cx="1619869" cy="5450697"/>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619869"/>
              </a:tblGrid>
              <a:tr h="408770">
                <a:tc>
                  <a:txBody>
                    <a:bodyPr/>
                    <a:lstStyle/>
                    <a:p>
                      <a:pPr>
                        <a:spcAft>
                          <a:spcPts val="0"/>
                        </a:spcAft>
                      </a:pPr>
                      <a:endParaRPr lang="en-GB" sz="1455"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41927">
                <a:tc>
                  <a:txBody>
                    <a:bodyPr/>
                    <a:lstStyle/>
                    <a:p>
                      <a:pPr marL="177800" indent="-177800" algn="l">
                        <a:spcAft>
                          <a:spcPts val="600"/>
                        </a:spcAft>
                        <a:buFontTx/>
                        <a:buBlip>
                          <a:blip r:embed="rId3"/>
                        </a:buBlip>
                      </a:pPr>
                      <a:r>
                        <a:rPr lang="en-GB" sz="1455" baseline="0" dirty="0" smtClean="0">
                          <a:solidFill>
                            <a:srgbClr val="FF0000"/>
                          </a:solidFill>
                          <a:effectLst/>
                          <a:latin typeface="Arial" pitchFamily="34" charset="0"/>
                          <a:ea typeface="Times New Roman"/>
                          <a:cs typeface="Arial" pitchFamily="34" charset="0"/>
                        </a:rPr>
                        <a:t>What the government in your country runs already</a:t>
                      </a:r>
                    </a:p>
                    <a:p>
                      <a:pPr marL="177800" indent="-177800" algn="l">
                        <a:spcAft>
                          <a:spcPts val="600"/>
                        </a:spcAft>
                        <a:buFontTx/>
                        <a:buBlip>
                          <a:blip r:embed="rId3"/>
                        </a:buBlip>
                      </a:pPr>
                      <a:r>
                        <a:rPr lang="en-GB" sz="1455" baseline="0" dirty="0" smtClean="0">
                          <a:solidFill>
                            <a:schemeClr val="tx1"/>
                          </a:solidFill>
                          <a:effectLst/>
                          <a:latin typeface="Arial" pitchFamily="34" charset="0"/>
                          <a:ea typeface="Times New Roman"/>
                          <a:cs typeface="Arial" pitchFamily="34" charset="0"/>
                        </a:rPr>
                        <a:t>What should they run to reduce competition</a:t>
                      </a:r>
                    </a:p>
                    <a:p>
                      <a:pPr marL="177800" indent="-177800" algn="l">
                        <a:spcAft>
                          <a:spcPts val="600"/>
                        </a:spcAft>
                        <a:buFontTx/>
                        <a:buBlip>
                          <a:blip r:embed="rId3"/>
                        </a:buBlip>
                      </a:pPr>
                      <a:r>
                        <a:rPr lang="en-GB" sz="1455" baseline="0" dirty="0" smtClean="0">
                          <a:solidFill>
                            <a:srgbClr val="FF0000"/>
                          </a:solidFill>
                          <a:effectLst/>
                          <a:latin typeface="Arial" pitchFamily="34" charset="0"/>
                          <a:ea typeface="Times New Roman"/>
                          <a:cs typeface="Arial" pitchFamily="34" charset="0"/>
                        </a:rPr>
                        <a:t>Why does America not have a national health service</a:t>
                      </a:r>
                    </a:p>
                    <a:p>
                      <a:pPr marL="177800" indent="-177800" algn="l">
                        <a:spcAft>
                          <a:spcPts val="600"/>
                        </a:spcAft>
                        <a:buFontTx/>
                        <a:buBlip>
                          <a:blip r:embed="rId3"/>
                        </a:buBlip>
                      </a:pPr>
                      <a:r>
                        <a:rPr lang="en-GB" sz="1455" baseline="0" dirty="0" smtClean="0">
                          <a:solidFill>
                            <a:schemeClr val="tx1"/>
                          </a:solidFill>
                          <a:effectLst/>
                          <a:latin typeface="Arial" pitchFamily="34" charset="0"/>
                          <a:ea typeface="Times New Roman"/>
                          <a:cs typeface="Arial" pitchFamily="34" charset="0"/>
                        </a:rPr>
                        <a:t>What was wrong with communism and everything being state controlled</a:t>
                      </a:r>
                    </a:p>
                    <a:p>
                      <a:pPr marL="177800" indent="-177800" algn="l">
                        <a:spcAft>
                          <a:spcPts val="600"/>
                        </a:spcAft>
                        <a:buFontTx/>
                        <a:buBlip>
                          <a:blip r:embed="rId3"/>
                        </a:buBlip>
                      </a:pPr>
                      <a:r>
                        <a:rPr lang="en-GB" sz="1455" baseline="0" dirty="0" smtClean="0">
                          <a:solidFill>
                            <a:srgbClr val="FF0000"/>
                          </a:solidFill>
                          <a:effectLst/>
                          <a:latin typeface="Arial" pitchFamily="34" charset="0"/>
                          <a:ea typeface="Times New Roman"/>
                          <a:cs typeface="Arial" pitchFamily="34" charset="0"/>
                        </a:rPr>
                        <a:t>Could a Private train System benefit India</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24367" y="1196752"/>
            <a:ext cx="1485698"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1472560"/>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403271" cy="5509200"/>
          </a:xfrm>
          <a:prstGeom prst="rect">
            <a:avLst/>
          </a:prstGeom>
        </p:spPr>
        <p:txBody>
          <a:bodyPr wrap="square">
            <a:spAutoFit/>
          </a:bodyPr>
          <a:lstStyle/>
          <a:p>
            <a:pPr marL="284163" indent="-284163">
              <a:buClr>
                <a:srgbClr val="00B050"/>
              </a:buClr>
              <a:buSzPct val="80000"/>
              <a:buFont typeface="Wingdings 3" panose="05040102010807070707" pitchFamily="18" charset="2"/>
              <a:buChar char=""/>
            </a:pPr>
            <a:r>
              <a:rPr lang="en-US" sz="1600" b="1" dirty="0"/>
              <a:t>Providing a Service to Society - </a:t>
            </a:r>
          </a:p>
          <a:p>
            <a:pPr marL="284163" indent="-284163">
              <a:buClr>
                <a:srgbClr val="00B050"/>
              </a:buClr>
              <a:buSzPct val="80000"/>
              <a:buFont typeface="Wingdings 3" panose="05040102010807070707" pitchFamily="18" charset="2"/>
              <a:buChar char=""/>
            </a:pPr>
            <a:r>
              <a:rPr lang="en-US" sz="1600" dirty="0" smtClean="0"/>
              <a:t>CIC’s are generally operated </a:t>
            </a:r>
            <a:r>
              <a:rPr lang="en-US" sz="1600" dirty="0"/>
              <a:t>by private individuals within the private sector but they do not have profit as an objective. The people operating the social enterprise often set three objectives for the business:</a:t>
            </a:r>
          </a:p>
          <a:p>
            <a:pPr marL="284163" indent="-284163">
              <a:buClr>
                <a:srgbClr val="00B050"/>
              </a:buClr>
              <a:buSzPct val="80000"/>
              <a:buFont typeface="Wingdings 3" panose="05040102010807070707" pitchFamily="18" charset="2"/>
              <a:buChar char=""/>
            </a:pPr>
            <a:r>
              <a:rPr lang="en-US" sz="1600" b="1" dirty="0"/>
              <a:t>Social</a:t>
            </a:r>
            <a:r>
              <a:rPr lang="en-US" sz="1600" dirty="0"/>
              <a:t> – to provide jobs and support for disadvantaged groups in society, such as the disables or homeless.</a:t>
            </a:r>
          </a:p>
          <a:p>
            <a:pPr marL="284163" indent="-284163">
              <a:buClr>
                <a:srgbClr val="00B050"/>
              </a:buClr>
              <a:buSzPct val="80000"/>
              <a:buFont typeface="Wingdings 3" panose="05040102010807070707" pitchFamily="18" charset="2"/>
              <a:buChar char=""/>
            </a:pPr>
            <a:r>
              <a:rPr lang="en-US" sz="1600" b="1" dirty="0"/>
              <a:t>Environmental</a:t>
            </a:r>
            <a:r>
              <a:rPr lang="en-US" sz="1600" dirty="0"/>
              <a:t> – to protect and clean the environment</a:t>
            </a:r>
          </a:p>
          <a:p>
            <a:pPr marL="284163" indent="-284163">
              <a:buClr>
                <a:srgbClr val="00B050"/>
              </a:buClr>
              <a:buSzPct val="80000"/>
              <a:buFont typeface="Wingdings 3" panose="05040102010807070707" pitchFamily="18" charset="2"/>
              <a:buChar char=""/>
            </a:pPr>
            <a:r>
              <a:rPr lang="en-US" sz="1600" b="1" dirty="0" smtClean="0"/>
              <a:t>Financial</a:t>
            </a:r>
            <a:r>
              <a:rPr lang="en-US" sz="1600" dirty="0" smtClean="0"/>
              <a:t> – to make a profit to invest back into the social </a:t>
            </a:r>
            <a:br>
              <a:rPr lang="en-US" sz="1600" dirty="0" smtClean="0"/>
            </a:br>
            <a:r>
              <a:rPr lang="en-US" sz="1600" dirty="0" smtClean="0"/>
              <a:t>enterprise and expand the social work that is being done.</a:t>
            </a:r>
          </a:p>
          <a:p>
            <a:pPr marL="284163" indent="-284163">
              <a:buClr>
                <a:srgbClr val="00B050"/>
              </a:buClr>
              <a:buSzPct val="80000"/>
              <a:buFont typeface="Wingdings 3" panose="05040102010807070707" pitchFamily="18" charset="2"/>
              <a:buChar char=""/>
            </a:pPr>
            <a:r>
              <a:rPr lang="en-US" sz="1600" dirty="0" smtClean="0"/>
              <a:t>An </a:t>
            </a:r>
            <a:r>
              <a:rPr lang="en-US" sz="1600" dirty="0"/>
              <a:t>example of a social enterprise is the Hands Along </a:t>
            </a:r>
            <a:br>
              <a:rPr lang="en-US" sz="1600" dirty="0"/>
            </a:br>
            <a:r>
              <a:rPr lang="en-US" sz="1600" dirty="0"/>
              <a:t>the Nile project and the </a:t>
            </a:r>
            <a:r>
              <a:rPr lang="en-US" sz="1600" dirty="0" err="1"/>
              <a:t>Zabaleen</a:t>
            </a:r>
            <a:r>
              <a:rPr lang="en-US" sz="1600" dirty="0"/>
              <a:t> reclamation projects </a:t>
            </a:r>
            <a:br>
              <a:rPr lang="en-US" sz="1600" dirty="0"/>
            </a:br>
            <a:r>
              <a:rPr lang="en-US" sz="1600" dirty="0"/>
              <a:t>in Egypt or the </a:t>
            </a:r>
            <a:r>
              <a:rPr lang="en-US" sz="1600" dirty="0" err="1"/>
              <a:t>RangSutra</a:t>
            </a:r>
            <a:r>
              <a:rPr lang="en-US" sz="1600" dirty="0"/>
              <a:t> project in India</a:t>
            </a:r>
            <a:r>
              <a:rPr lang="en-US" sz="1600" dirty="0" smtClean="0"/>
              <a:t>.</a:t>
            </a:r>
          </a:p>
          <a:p>
            <a:pPr marL="285750" indent="-285750">
              <a:buClr>
                <a:srgbClr val="00B050"/>
              </a:buClr>
              <a:buFont typeface="Wingdings 3" panose="05040102010807070707" pitchFamily="18" charset="2"/>
              <a:buChar char=""/>
            </a:pPr>
            <a:r>
              <a:rPr lang="en-GB" sz="1600" dirty="0"/>
              <a:t>A display of </a:t>
            </a:r>
            <a:r>
              <a:rPr lang="en-GB" sz="1600" dirty="0" err="1"/>
              <a:t>RangSutra</a:t>
            </a:r>
            <a:r>
              <a:rPr lang="en-GB" sz="1600" dirty="0"/>
              <a:t> Products. </a:t>
            </a:r>
            <a:r>
              <a:rPr lang="en-GB" sz="1600" dirty="0" err="1"/>
              <a:t>RangSutra’s</a:t>
            </a:r>
            <a:r>
              <a:rPr lang="en-GB" sz="1600" dirty="0"/>
              <a:t> core value is ‘respect for both the producer and the customer’. They insure a fair price for the producer as well as quality products to the customer.</a:t>
            </a:r>
          </a:p>
          <a:p>
            <a:pPr marL="285750" indent="-285750">
              <a:buClr>
                <a:srgbClr val="00B050"/>
              </a:buClr>
              <a:buFont typeface="Wingdings 3" panose="05040102010807070707" pitchFamily="18" charset="2"/>
              <a:buChar char=""/>
            </a:pPr>
            <a:r>
              <a:rPr lang="en-GB" sz="1600" dirty="0"/>
              <a:t>Profits earned from sales go back to ensure a better life for their communities, as the producers are also the owners of </a:t>
            </a:r>
            <a:r>
              <a:rPr lang="en-GB" sz="1600" dirty="0" err="1"/>
              <a:t>RangSutra</a:t>
            </a:r>
            <a:r>
              <a:rPr lang="en-GB" sz="1600" dirty="0"/>
              <a:t>.</a:t>
            </a:r>
          </a:p>
          <a:p>
            <a:pPr marL="285750" indent="-285750">
              <a:buClr>
                <a:srgbClr val="00B050"/>
              </a:buClr>
              <a:buFont typeface="Wingdings 3" panose="05040102010807070707" pitchFamily="18" charset="2"/>
              <a:buChar char=""/>
            </a:pPr>
            <a:r>
              <a:rPr lang="en-GB" sz="1600" b="1" dirty="0"/>
              <a:t>Q1</a:t>
            </a:r>
            <a:r>
              <a:rPr lang="en-GB" sz="1600" dirty="0"/>
              <a:t> – What benefit would more sales make?</a:t>
            </a:r>
          </a:p>
          <a:p>
            <a:pPr marL="285750" indent="-285750">
              <a:buClr>
                <a:srgbClr val="00B050"/>
              </a:buClr>
              <a:buFont typeface="Wingdings 3" panose="05040102010807070707" pitchFamily="18" charset="2"/>
              <a:buChar char=""/>
            </a:pPr>
            <a:r>
              <a:rPr lang="en-GB" sz="1600" b="1" dirty="0"/>
              <a:t>Q2</a:t>
            </a:r>
            <a:r>
              <a:rPr lang="en-GB" sz="1600" dirty="0"/>
              <a:t> – What effect would increasing the products price make?</a:t>
            </a:r>
          </a:p>
          <a:p>
            <a:pPr marL="285750" indent="-285750">
              <a:buClr>
                <a:srgbClr val="00B050"/>
              </a:buClr>
              <a:buFont typeface="Wingdings 3" panose="05040102010807070707" pitchFamily="18" charset="2"/>
              <a:buChar char=""/>
            </a:pPr>
            <a:r>
              <a:rPr lang="en-GB" sz="1600" b="1" dirty="0"/>
              <a:t>Q3</a:t>
            </a:r>
            <a:r>
              <a:rPr lang="en-GB" sz="1600" dirty="0"/>
              <a:t> - Should they pay tax</a:t>
            </a:r>
            <a:r>
              <a:rPr lang="en-GB" sz="1600" dirty="0" smtClean="0"/>
              <a:t>?</a:t>
            </a:r>
            <a:endParaRPr lang="en-US" sz="1600" dirty="0"/>
          </a:p>
        </p:txBody>
      </p:sp>
      <p:sp>
        <p:nvSpPr>
          <p:cNvPr id="8" name="Title 2"/>
          <p:cNvSpPr>
            <a:spLocks noGrp="1"/>
          </p:cNvSpPr>
          <p:nvPr>
            <p:ph type="title"/>
          </p:nvPr>
        </p:nvSpPr>
        <p:spPr>
          <a:xfrm>
            <a:off x="70266" y="72008"/>
            <a:ext cx="8859452" cy="548680"/>
          </a:xfrm>
        </p:spPr>
        <p:txBody>
          <a:bodyPr>
            <a:noAutofit/>
          </a:bodyPr>
          <a:lstStyle/>
          <a:p>
            <a:r>
              <a:rPr lang="en-US" sz="3300" dirty="0"/>
              <a:t>1.3 </a:t>
            </a:r>
            <a:r>
              <a:rPr lang="en-US" sz="3300" dirty="0" smtClean="0"/>
              <a:t>- Different Forms </a:t>
            </a:r>
            <a:r>
              <a:rPr lang="en-US" sz="3300" dirty="0"/>
              <a:t>of </a:t>
            </a:r>
            <a:r>
              <a:rPr lang="en-US" sz="3300" dirty="0" smtClean="0"/>
              <a:t>Legal Business Ownership</a:t>
            </a:r>
            <a:endParaRPr lang="en-US" sz="3300" dirty="0"/>
          </a:p>
        </p:txBody>
      </p:sp>
      <p:pic>
        <p:nvPicPr>
          <p:cNvPr id="12" name="Picture 2" descr="C:\Users\Ste\Desktop\Business Studies\British School - Business Studies\BAE\Resources\Hand_Made_embroidery_garment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51164" y="4887555"/>
            <a:ext cx="2040152" cy="16377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 name="Picture 3" descr="C:\Users\Ste\Desktop\Business Studies\British School - Business Studies\BAE\Resources\imag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7432" y="2924944"/>
            <a:ext cx="1201032" cy="16034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 name="Picture 4" descr="C:\Users\Ste\Desktop\Business Studies\British School - Business Studies\BAE\Resources\imagesCAV7PT6C.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4791" y="1114364"/>
            <a:ext cx="2128814" cy="15945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6856202"/>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324535"/>
          </a:xfrm>
          <a:prstGeom prst="rect">
            <a:avLst/>
          </a:prstGeom>
        </p:spPr>
        <p:txBody>
          <a:bodyPr wrap="square">
            <a:spAutoFit/>
          </a:bodyPr>
          <a:lstStyle/>
          <a:p>
            <a:pPr marL="342900" indent="-342900">
              <a:buClr>
                <a:srgbClr val="00B050"/>
              </a:buClr>
              <a:buSzPct val="80000"/>
              <a:buFont typeface="Wingdings 3" panose="05040102010807070707" pitchFamily="18" charset="2"/>
              <a:buChar char=""/>
            </a:pPr>
            <a:r>
              <a:rPr lang="en-US" sz="1700" dirty="0" smtClean="0"/>
              <a:t>We have covered how and what businesses are, now we need to see why a business will form in that way and why owners choose that method of business activity.</a:t>
            </a:r>
          </a:p>
          <a:p>
            <a:pPr marL="342900" indent="-342900">
              <a:buClr>
                <a:srgbClr val="00B050"/>
              </a:buClr>
              <a:buSzPct val="80000"/>
              <a:buFont typeface="Wingdings 3" panose="05040102010807070707" pitchFamily="18" charset="2"/>
              <a:buChar char=""/>
            </a:pPr>
            <a:r>
              <a:rPr lang="en-US" sz="1700" b="1" dirty="0" smtClean="0"/>
              <a:t>Legal </a:t>
            </a:r>
            <a:r>
              <a:rPr lang="en-US" sz="1700" b="1" dirty="0"/>
              <a:t>status </a:t>
            </a:r>
            <a:r>
              <a:rPr lang="en-US" sz="1700" dirty="0" smtClean="0"/>
              <a:t>– All types of business, public, private, sole, partnership etc., </a:t>
            </a:r>
            <a:r>
              <a:rPr lang="en-US" sz="1700" dirty="0"/>
              <a:t>a</a:t>
            </a:r>
            <a:r>
              <a:rPr lang="en-US" sz="1700" dirty="0" smtClean="0"/>
              <a:t>ll have a degree of legal liability to its staff, customers, the government and tax and towards the sector. A partnership will have equal legal ownership by the partners and when one leaves, the others have the legal right to buy out that partner but that partner does not have the right to sell their partnership to a friend or relative. A sole trader is liable only to themselves, a charity is legally not allowed to make a profit. This limitation is what leads a business person or group to make a decision on how to form the company.</a:t>
            </a:r>
          </a:p>
          <a:p>
            <a:pPr marL="342900" indent="-342900">
              <a:buClr>
                <a:srgbClr val="00B050"/>
              </a:buClr>
              <a:buSzPct val="80000"/>
              <a:buFont typeface="Wingdings 3" panose="05040102010807070707" pitchFamily="18" charset="2"/>
              <a:buChar char=""/>
            </a:pPr>
            <a:r>
              <a:rPr lang="en-US" sz="1700" b="1" dirty="0" smtClean="0"/>
              <a:t>Liability</a:t>
            </a:r>
            <a:r>
              <a:rPr lang="en-US" sz="1700" dirty="0" smtClean="0"/>
              <a:t> - </a:t>
            </a:r>
            <a:r>
              <a:rPr lang="en-US" sz="1700" dirty="0"/>
              <a:t>Liability if an important </a:t>
            </a:r>
            <a:r>
              <a:rPr lang="en-US" sz="1700" dirty="0" smtClean="0"/>
              <a:t>word </a:t>
            </a:r>
            <a:r>
              <a:rPr lang="en-US" sz="1700" dirty="0"/>
              <a:t>that is used in this context. </a:t>
            </a:r>
            <a:r>
              <a:rPr lang="en-US" sz="1700" dirty="0" smtClean="0"/>
              <a:t>E.g., </a:t>
            </a:r>
            <a:r>
              <a:rPr lang="en-US" sz="1700" dirty="0"/>
              <a:t>in a partnership, all partners have equal liability, which </a:t>
            </a:r>
            <a:r>
              <a:rPr lang="en-US" sz="1700" dirty="0" smtClean="0"/>
              <a:t>means if something goes wrong, they are all responsible, equally. In a sole trader company the owner has complete liability, in a private limited company all major share owners have the responsibility but in a public limited company the shareholders have no liability. This legal issue can limit or determine how a company is formed.</a:t>
            </a:r>
            <a:endParaRPr lang="en-US" sz="1700" dirty="0"/>
          </a:p>
        </p:txBody>
      </p:sp>
      <p:sp>
        <p:nvSpPr>
          <p:cNvPr id="8" name="Title 2"/>
          <p:cNvSpPr>
            <a:spLocks noGrp="1"/>
          </p:cNvSpPr>
          <p:nvPr>
            <p:ph type="title"/>
          </p:nvPr>
        </p:nvSpPr>
        <p:spPr>
          <a:xfrm>
            <a:off x="70266" y="72008"/>
            <a:ext cx="8859452" cy="548680"/>
          </a:xfrm>
        </p:spPr>
        <p:txBody>
          <a:bodyPr>
            <a:noAutofit/>
          </a:bodyPr>
          <a:lstStyle/>
          <a:p>
            <a:r>
              <a:rPr lang="en-US" sz="3300" dirty="0"/>
              <a:t>1.4 </a:t>
            </a:r>
            <a:r>
              <a:rPr lang="en-US" sz="3300" dirty="0" smtClean="0"/>
              <a:t>- Factors </a:t>
            </a:r>
            <a:r>
              <a:rPr lang="en-US" sz="3300" dirty="0"/>
              <a:t>which </a:t>
            </a:r>
            <a:r>
              <a:rPr lang="en-US" sz="3300" dirty="0" smtClean="0"/>
              <a:t>Inform Business Ownership</a:t>
            </a:r>
            <a:endParaRPr lang="en-US" sz="3300" dirty="0"/>
          </a:p>
        </p:txBody>
      </p:sp>
      <p:graphicFrame>
        <p:nvGraphicFramePr>
          <p:cNvPr id="10" name="Table 9"/>
          <p:cNvGraphicFramePr>
            <a:graphicFrameLocks noGrp="1"/>
          </p:cNvGraphicFramePr>
          <p:nvPr>
            <p:extLst>
              <p:ext uri="{D42A27DB-BD31-4B8C-83A1-F6EECF244321}">
                <p14:modId xmlns:p14="http://schemas.microsoft.com/office/powerpoint/2010/main" val="2990230938"/>
              </p:ext>
            </p:extLst>
          </p:nvPr>
        </p:nvGraphicFramePr>
        <p:xfrm>
          <a:off x="7164288" y="1124744"/>
          <a:ext cx="1619869" cy="5450697"/>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619869"/>
              </a:tblGrid>
              <a:tr h="408770">
                <a:tc>
                  <a:txBody>
                    <a:bodyPr/>
                    <a:lstStyle/>
                    <a:p>
                      <a:pPr>
                        <a:spcAft>
                          <a:spcPts val="0"/>
                        </a:spcAft>
                      </a:pPr>
                      <a:endParaRPr lang="en-GB" sz="1455"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41927">
                <a:tc>
                  <a:txBody>
                    <a:bodyPr/>
                    <a:lstStyle/>
                    <a:p>
                      <a:pPr marL="177800" indent="-177800" algn="l">
                        <a:spcAft>
                          <a:spcPts val="600"/>
                        </a:spcAft>
                        <a:buFontTx/>
                        <a:buBlip>
                          <a:blip r:embed="rId3"/>
                        </a:buBlip>
                      </a:pPr>
                      <a:r>
                        <a:rPr lang="en-GB" sz="1455" baseline="0" dirty="0" smtClean="0">
                          <a:solidFill>
                            <a:srgbClr val="FF0000"/>
                          </a:solidFill>
                          <a:effectLst/>
                          <a:latin typeface="Arial" pitchFamily="34" charset="0"/>
                          <a:ea typeface="Times New Roman"/>
                          <a:cs typeface="Arial" pitchFamily="34" charset="0"/>
                        </a:rPr>
                        <a:t>What the government in your country runs already</a:t>
                      </a:r>
                    </a:p>
                    <a:p>
                      <a:pPr marL="177800" indent="-177800" algn="l">
                        <a:spcAft>
                          <a:spcPts val="600"/>
                        </a:spcAft>
                        <a:buFontTx/>
                        <a:buBlip>
                          <a:blip r:embed="rId3"/>
                        </a:buBlip>
                      </a:pPr>
                      <a:r>
                        <a:rPr lang="en-GB" sz="1455" baseline="0" dirty="0" smtClean="0">
                          <a:solidFill>
                            <a:schemeClr val="tx1"/>
                          </a:solidFill>
                          <a:effectLst/>
                          <a:latin typeface="Arial" pitchFamily="34" charset="0"/>
                          <a:ea typeface="Times New Roman"/>
                          <a:cs typeface="Arial" pitchFamily="34" charset="0"/>
                        </a:rPr>
                        <a:t>What should they run to reduce competition</a:t>
                      </a:r>
                    </a:p>
                    <a:p>
                      <a:pPr marL="177800" indent="-177800" algn="l">
                        <a:spcAft>
                          <a:spcPts val="600"/>
                        </a:spcAft>
                        <a:buFontTx/>
                        <a:buBlip>
                          <a:blip r:embed="rId3"/>
                        </a:buBlip>
                      </a:pPr>
                      <a:r>
                        <a:rPr lang="en-GB" sz="1455" baseline="0" dirty="0" smtClean="0">
                          <a:solidFill>
                            <a:srgbClr val="FF0000"/>
                          </a:solidFill>
                          <a:effectLst/>
                          <a:latin typeface="Arial" pitchFamily="34" charset="0"/>
                          <a:ea typeface="Times New Roman"/>
                          <a:cs typeface="Arial" pitchFamily="34" charset="0"/>
                        </a:rPr>
                        <a:t>Why does America not have a national health service</a:t>
                      </a:r>
                    </a:p>
                    <a:p>
                      <a:pPr marL="177800" indent="-177800" algn="l">
                        <a:spcAft>
                          <a:spcPts val="600"/>
                        </a:spcAft>
                        <a:buFontTx/>
                        <a:buBlip>
                          <a:blip r:embed="rId3"/>
                        </a:buBlip>
                      </a:pPr>
                      <a:r>
                        <a:rPr lang="en-GB" sz="1455" baseline="0" dirty="0" smtClean="0">
                          <a:solidFill>
                            <a:schemeClr val="tx1"/>
                          </a:solidFill>
                          <a:effectLst/>
                          <a:latin typeface="Arial" pitchFamily="34" charset="0"/>
                          <a:ea typeface="Times New Roman"/>
                          <a:cs typeface="Arial" pitchFamily="34" charset="0"/>
                        </a:rPr>
                        <a:t>What was wrong with communism and everything being state controlled</a:t>
                      </a:r>
                    </a:p>
                    <a:p>
                      <a:pPr marL="177800" indent="-177800" algn="l">
                        <a:spcAft>
                          <a:spcPts val="600"/>
                        </a:spcAft>
                        <a:buFontTx/>
                        <a:buBlip>
                          <a:blip r:embed="rId3"/>
                        </a:buBlip>
                      </a:pPr>
                      <a:r>
                        <a:rPr lang="en-GB" sz="1455" baseline="0" dirty="0" smtClean="0">
                          <a:solidFill>
                            <a:srgbClr val="FF0000"/>
                          </a:solidFill>
                          <a:effectLst/>
                          <a:latin typeface="Arial" pitchFamily="34" charset="0"/>
                          <a:ea typeface="Times New Roman"/>
                          <a:cs typeface="Arial" pitchFamily="34" charset="0"/>
                        </a:rPr>
                        <a:t>Could a Private train System benefit India</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24367" y="1196752"/>
            <a:ext cx="1485698"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2702586"/>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251520" y="1052736"/>
            <a:ext cx="6336704" cy="5327873"/>
          </a:xfrm>
        </p:spPr>
        <p:txBody>
          <a:bodyPr>
            <a:noAutofit/>
          </a:bodyPr>
          <a:lstStyle/>
          <a:p>
            <a:pPr marL="285750" indent="-285750">
              <a:buClr>
                <a:srgbClr val="00B050"/>
              </a:buClr>
              <a:buSzPct val="80000"/>
            </a:pPr>
            <a:r>
              <a:rPr lang="en-GB" sz="1800" dirty="0" smtClean="0">
                <a:latin typeface="Arial" panose="020B0604020202020204" pitchFamily="34" charset="0"/>
                <a:cs typeface="Arial" panose="020B0604020202020204" pitchFamily="34" charset="0"/>
              </a:rPr>
              <a:t>Businesses can also be split into </a:t>
            </a:r>
            <a:r>
              <a:rPr lang="en-GB" sz="1800" b="1" dirty="0" smtClean="0">
                <a:latin typeface="Arial" panose="020B0604020202020204" pitchFamily="34" charset="0"/>
                <a:cs typeface="Arial" panose="020B0604020202020204" pitchFamily="34" charset="0"/>
              </a:rPr>
              <a:t>different sectors</a:t>
            </a:r>
            <a:r>
              <a:rPr lang="en-GB" sz="1800" dirty="0" smtClean="0">
                <a:latin typeface="Arial" panose="020B0604020202020204" pitchFamily="34" charset="0"/>
                <a:cs typeface="Arial" panose="020B0604020202020204" pitchFamily="34" charset="0"/>
              </a:rPr>
              <a:t> namely:</a:t>
            </a:r>
          </a:p>
          <a:p>
            <a:pPr marL="285750" indent="-285750">
              <a:buClr>
                <a:srgbClr val="00B050"/>
              </a:buClr>
              <a:buSzPct val="80000"/>
            </a:pPr>
            <a:r>
              <a:rPr lang="en-GB" sz="1800" b="1" dirty="0" smtClean="0">
                <a:latin typeface="Arial" panose="020B0604020202020204" pitchFamily="34" charset="0"/>
                <a:cs typeface="Arial" panose="020B0604020202020204" pitchFamily="34" charset="0"/>
              </a:rPr>
              <a:t>PRIMARY – </a:t>
            </a:r>
            <a:r>
              <a:rPr lang="en-GB" sz="1800" dirty="0" smtClean="0">
                <a:latin typeface="Arial" panose="020B0604020202020204" pitchFamily="34" charset="0"/>
                <a:cs typeface="Arial" panose="020B0604020202020204" pitchFamily="34" charset="0"/>
              </a:rPr>
              <a:t>the </a:t>
            </a:r>
            <a:r>
              <a:rPr lang="en-GB" sz="1800" b="1" dirty="0" smtClean="0">
                <a:latin typeface="Arial" panose="020B0604020202020204" pitchFamily="34" charset="0"/>
                <a:cs typeface="Arial" panose="020B0604020202020204" pitchFamily="34" charset="0"/>
              </a:rPr>
              <a:t>Resourcing of raw materials</a:t>
            </a:r>
            <a:r>
              <a:rPr lang="en-GB" sz="1800" dirty="0" smtClean="0">
                <a:latin typeface="Arial" panose="020B0604020202020204" pitchFamily="34" charset="0"/>
                <a:cs typeface="Arial" panose="020B0604020202020204" pitchFamily="34" charset="0"/>
              </a:rPr>
              <a:t> such as drilling, logging and mining, termed natural resources.</a:t>
            </a:r>
            <a:endParaRPr lang="en-GB" sz="1800" b="1" dirty="0" smtClean="0">
              <a:latin typeface="Arial" panose="020B0604020202020204" pitchFamily="34" charset="0"/>
              <a:cs typeface="Arial" panose="020B0604020202020204" pitchFamily="34" charset="0"/>
            </a:endParaRPr>
          </a:p>
          <a:p>
            <a:pPr marL="285750" indent="-285750">
              <a:buClr>
                <a:srgbClr val="00B050"/>
              </a:buClr>
              <a:buSzPct val="80000"/>
            </a:pPr>
            <a:r>
              <a:rPr lang="en-GB" sz="1800" b="1" dirty="0" smtClean="0">
                <a:latin typeface="Arial" panose="020B0604020202020204" pitchFamily="34" charset="0"/>
                <a:cs typeface="Arial" panose="020B0604020202020204" pitchFamily="34" charset="0"/>
              </a:rPr>
              <a:t>SECONDARY </a:t>
            </a:r>
            <a:r>
              <a:rPr lang="en-GB" sz="1800" dirty="0" smtClean="0">
                <a:latin typeface="Arial" panose="020B0604020202020204" pitchFamily="34" charset="0"/>
                <a:cs typeface="Arial" panose="020B0604020202020204" pitchFamily="34" charset="0"/>
              </a:rPr>
              <a:t>– the </a:t>
            </a:r>
            <a:r>
              <a:rPr lang="en-GB" sz="1800" b="1" dirty="0" smtClean="0">
                <a:latin typeface="Arial" panose="020B0604020202020204" pitchFamily="34" charset="0"/>
                <a:cs typeface="Arial" panose="020B0604020202020204" pitchFamily="34" charset="0"/>
              </a:rPr>
              <a:t>production/manufacturing</a:t>
            </a:r>
            <a:r>
              <a:rPr lang="en-GB" sz="1800" dirty="0" smtClean="0">
                <a:latin typeface="Arial" panose="020B0604020202020204" pitchFamily="34" charset="0"/>
                <a:cs typeface="Arial" panose="020B0604020202020204" pitchFamily="34" charset="0"/>
              </a:rPr>
              <a:t> raw materials into useful products, such as Dairy Crest or Barratts, the house builders</a:t>
            </a:r>
          </a:p>
          <a:p>
            <a:pPr marL="285750" indent="-285750">
              <a:buClr>
                <a:srgbClr val="00B050"/>
              </a:buClr>
              <a:buSzPct val="80000"/>
            </a:pPr>
            <a:r>
              <a:rPr lang="en-GB" sz="1800" b="1" dirty="0" smtClean="0">
                <a:latin typeface="Arial" panose="020B0604020202020204" pitchFamily="34" charset="0"/>
                <a:cs typeface="Arial" panose="020B0604020202020204" pitchFamily="34" charset="0"/>
              </a:rPr>
              <a:t>TERTIARY </a:t>
            </a:r>
            <a:r>
              <a:rPr lang="en-GB" sz="1800" dirty="0" smtClean="0">
                <a:latin typeface="Arial" panose="020B0604020202020204" pitchFamily="34" charset="0"/>
                <a:cs typeface="Arial" panose="020B0604020202020204" pitchFamily="34" charset="0"/>
              </a:rPr>
              <a:t>– service provider that </a:t>
            </a:r>
            <a:r>
              <a:rPr lang="en-GB" sz="1800" b="1" i="1" dirty="0" smtClean="0">
                <a:latin typeface="Arial" panose="020B0604020202020204" pitchFamily="34" charset="0"/>
                <a:cs typeface="Arial" panose="020B0604020202020204" pitchFamily="34" charset="0"/>
              </a:rPr>
              <a:t>compliment and support</a:t>
            </a:r>
            <a:r>
              <a:rPr lang="en-GB" sz="1800" dirty="0" smtClean="0">
                <a:latin typeface="Arial" panose="020B0604020202020204" pitchFamily="34" charset="0"/>
                <a:cs typeface="Arial" panose="020B0604020202020204" pitchFamily="34" charset="0"/>
              </a:rPr>
              <a:t> the </a:t>
            </a:r>
            <a:r>
              <a:rPr lang="en-GB" sz="1800" b="1" dirty="0" smtClean="0">
                <a:latin typeface="Arial" panose="020B0604020202020204" pitchFamily="34" charset="0"/>
                <a:cs typeface="Arial" panose="020B0604020202020204" pitchFamily="34" charset="0"/>
              </a:rPr>
              <a:t>production/distribution </a:t>
            </a:r>
            <a:r>
              <a:rPr lang="en-GB" sz="1800" dirty="0" smtClean="0">
                <a:latin typeface="Arial" panose="020B0604020202020204" pitchFamily="34" charset="0"/>
                <a:cs typeface="Arial" panose="020B0604020202020204" pitchFamily="34" charset="0"/>
              </a:rPr>
              <a:t>of useful products, such as retailers and banks</a:t>
            </a:r>
          </a:p>
          <a:p>
            <a:pPr marL="285750" indent="-285750">
              <a:buClr>
                <a:srgbClr val="00B050"/>
              </a:buClr>
              <a:buSzPct val="80000"/>
            </a:pPr>
            <a:r>
              <a:rPr lang="en-GB" sz="1800" dirty="0" smtClean="0">
                <a:latin typeface="Arial" panose="020B0604020202020204" pitchFamily="34" charset="0"/>
                <a:cs typeface="Arial" panose="020B0604020202020204" pitchFamily="34" charset="0"/>
              </a:rPr>
              <a:t>The names of the sectors show that they are linked as a sequence – often referred to as the </a:t>
            </a:r>
            <a:r>
              <a:rPr lang="en-GB" sz="1800" b="1" dirty="0" smtClean="0">
                <a:latin typeface="Arial" panose="020B0604020202020204" pitchFamily="34" charset="0"/>
                <a:cs typeface="Arial" panose="020B0604020202020204" pitchFamily="34" charset="0"/>
              </a:rPr>
              <a:t>chain of production. </a:t>
            </a:r>
            <a:r>
              <a:rPr lang="en-GB" sz="1800" dirty="0" smtClean="0">
                <a:latin typeface="Arial" panose="020B0604020202020204" pitchFamily="34" charset="0"/>
                <a:cs typeface="Arial" panose="020B0604020202020204" pitchFamily="34" charset="0"/>
              </a:rPr>
              <a:t>Primary is the first stage, secondary is the second and tertiary is the third. You can see how this works on the illustration below.</a:t>
            </a:r>
          </a:p>
          <a:p>
            <a:pPr marL="285750" indent="-285750">
              <a:buClr>
                <a:srgbClr val="00B050"/>
              </a:buClr>
              <a:buSzPct val="80000"/>
            </a:pPr>
            <a:r>
              <a:rPr lang="en-GB" sz="1800" dirty="0" smtClean="0">
                <a:latin typeface="Arial" panose="020B0604020202020204" pitchFamily="34" charset="0"/>
                <a:cs typeface="Arial" panose="020B0604020202020204" pitchFamily="34" charset="0"/>
              </a:rPr>
              <a:t>Some businesses might fall into 2 or more sectors – organisations that deal with diamond and oil (petrol/diesel)</a:t>
            </a:r>
          </a:p>
        </p:txBody>
      </p:sp>
      <p:pic>
        <p:nvPicPr>
          <p:cNvPr id="1026" name="Picture 2"/>
          <p:cNvPicPr>
            <a:picLocks noChangeAspect="1" noChangeArrowheads="1"/>
          </p:cNvPicPr>
          <p:nvPr/>
        </p:nvPicPr>
        <p:blipFill>
          <a:blip r:embed="rId3" cstate="print"/>
          <a:srcRect l="24170" t="48828" r="39941" b="6250"/>
          <a:stretch>
            <a:fillRect/>
          </a:stretch>
        </p:blipFill>
        <p:spPr bwMode="auto">
          <a:xfrm>
            <a:off x="6588224" y="2132856"/>
            <a:ext cx="2232248" cy="2839203"/>
          </a:xfrm>
          <a:prstGeom prst="rect">
            <a:avLst/>
          </a:prstGeom>
          <a:noFill/>
          <a:ln w="9525">
            <a:noFill/>
            <a:miter lim="800000"/>
            <a:headEnd/>
            <a:tailEnd/>
          </a:ln>
          <a:effectLst/>
        </p:spPr>
      </p:pic>
      <p:sp>
        <p:nvSpPr>
          <p:cNvPr id="5" name="Title 2"/>
          <p:cNvSpPr>
            <a:spLocks noGrp="1"/>
          </p:cNvSpPr>
          <p:nvPr>
            <p:ph type="title"/>
          </p:nvPr>
        </p:nvSpPr>
        <p:spPr>
          <a:xfrm>
            <a:off x="70266" y="72008"/>
            <a:ext cx="8859452" cy="548680"/>
          </a:xfrm>
        </p:spPr>
        <p:txBody>
          <a:bodyPr>
            <a:noAutofit/>
          </a:bodyPr>
          <a:lstStyle/>
          <a:p>
            <a:r>
              <a:rPr lang="en-US" sz="4000" dirty="0"/>
              <a:t>1.1 </a:t>
            </a:r>
            <a:r>
              <a:rPr lang="en-US" sz="4000" dirty="0" smtClean="0"/>
              <a:t>- Different Types </a:t>
            </a:r>
            <a:r>
              <a:rPr lang="en-US" sz="4000" dirty="0"/>
              <a:t>of </a:t>
            </a:r>
            <a:r>
              <a:rPr lang="en-US" sz="4000" dirty="0" smtClean="0"/>
              <a:t>Business Activity</a:t>
            </a:r>
            <a:endParaRPr lang="en-US" sz="4000" dirty="0"/>
          </a:p>
        </p:txBody>
      </p:sp>
    </p:spTree>
    <p:extLst>
      <p:ext uri="{BB962C8B-B14F-4D97-AF65-F5344CB8AC3E}">
        <p14:creationId xmlns:p14="http://schemas.microsoft.com/office/powerpoint/2010/main" val="267327771"/>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746188"/>
          </a:xfrm>
          <a:prstGeom prst="rect">
            <a:avLst/>
          </a:prstGeom>
        </p:spPr>
        <p:txBody>
          <a:bodyPr wrap="square">
            <a:spAutoFit/>
          </a:bodyPr>
          <a:lstStyle/>
          <a:p>
            <a:pPr marL="342900" indent="-342900">
              <a:buClr>
                <a:srgbClr val="00B050"/>
              </a:buClr>
              <a:buSzPct val="80000"/>
              <a:buFont typeface="Wingdings 3" panose="05040102010807070707" pitchFamily="18" charset="2"/>
              <a:buChar char=""/>
            </a:pPr>
            <a:r>
              <a:rPr lang="en-US" sz="1670" b="1" dirty="0" smtClean="0"/>
              <a:t>Funding</a:t>
            </a:r>
            <a:r>
              <a:rPr lang="en-US" sz="1670" dirty="0" smtClean="0"/>
              <a:t> – Where the money comes from is a big issue when forming a company as it can be linked to liability and legal status. Sole traders rely on their own sources of money, bank loans, personal savings etc., partnerships organise their own fractions, private and public firms usually start as partnerships or sole traders and charities can be set up purely on loans and donations. Each of these comes with risks.</a:t>
            </a:r>
          </a:p>
          <a:p>
            <a:pPr marL="342900" indent="-342900">
              <a:buClr>
                <a:srgbClr val="00B050"/>
              </a:buClr>
              <a:buSzPct val="80000"/>
              <a:buFont typeface="Wingdings 3" panose="05040102010807070707" pitchFamily="18" charset="2"/>
              <a:buChar char=""/>
            </a:pPr>
            <a:r>
              <a:rPr lang="en-US" sz="1670" b="1" dirty="0" smtClean="0"/>
              <a:t>Control/decision-making</a:t>
            </a:r>
            <a:r>
              <a:rPr lang="en-US" sz="1670" dirty="0" smtClean="0"/>
              <a:t> – Who wants to run the company can be a major influence in what kind of company it is, Sole traders usually want to do it themselves, but if they cannot then a partnership is needed. Share in Private and PLC’s usually mean losing control of the ownership but still possibly controlling decisions, though they are restricted by shareowners.</a:t>
            </a:r>
          </a:p>
          <a:p>
            <a:pPr marL="342900" indent="-342900">
              <a:buClr>
                <a:srgbClr val="00B050"/>
              </a:buClr>
              <a:buSzPct val="80000"/>
              <a:buFont typeface="Wingdings 3" panose="05040102010807070707" pitchFamily="18" charset="2"/>
              <a:buChar char=""/>
            </a:pPr>
            <a:r>
              <a:rPr lang="en-US" sz="1670" b="1" dirty="0"/>
              <a:t>L</a:t>
            </a:r>
            <a:r>
              <a:rPr lang="en-US" sz="1670" b="1" dirty="0" smtClean="0"/>
              <a:t>egal/administrative </a:t>
            </a:r>
            <a:r>
              <a:rPr lang="en-US" sz="1670" b="1" dirty="0"/>
              <a:t>requirements </a:t>
            </a:r>
            <a:r>
              <a:rPr lang="en-US" sz="1670" dirty="0" smtClean="0"/>
              <a:t>– Some companies cannot simply be what they want to be, for instance you cannot simply be a charity without regulation and oversight, you cannot be a PLC without the legal implications of being a share traded company and even partnerships have legal implications on things such as death of a partner or selling of a partner share.</a:t>
            </a:r>
          </a:p>
          <a:p>
            <a:pPr>
              <a:buClr>
                <a:srgbClr val="00B050"/>
              </a:buClr>
              <a:buSzPct val="80000"/>
            </a:pPr>
            <a:r>
              <a:rPr lang="en-US" sz="1670" b="1" dirty="0" smtClean="0">
                <a:solidFill>
                  <a:srgbClr val="FF0000"/>
                </a:solidFill>
              </a:rPr>
              <a:t>Task 1.4 – </a:t>
            </a:r>
            <a:r>
              <a:rPr lang="en-US" sz="1670" dirty="0" smtClean="0">
                <a:solidFill>
                  <a:srgbClr val="FF0000"/>
                </a:solidFill>
              </a:rPr>
              <a:t>Define the liability implications of Sole traders, partnerships, Private and Public limited companies and explain the other decisions that can influence how a company chooses to set itself up.</a:t>
            </a:r>
          </a:p>
        </p:txBody>
      </p:sp>
      <p:sp>
        <p:nvSpPr>
          <p:cNvPr id="8" name="Title 2"/>
          <p:cNvSpPr>
            <a:spLocks noGrp="1"/>
          </p:cNvSpPr>
          <p:nvPr>
            <p:ph type="title"/>
          </p:nvPr>
        </p:nvSpPr>
        <p:spPr>
          <a:xfrm>
            <a:off x="70266" y="72008"/>
            <a:ext cx="8859452" cy="548680"/>
          </a:xfrm>
        </p:spPr>
        <p:txBody>
          <a:bodyPr>
            <a:noAutofit/>
          </a:bodyPr>
          <a:lstStyle/>
          <a:p>
            <a:r>
              <a:rPr lang="en-US" sz="3300" dirty="0"/>
              <a:t>1.4 </a:t>
            </a:r>
            <a:r>
              <a:rPr lang="en-US" sz="3300" dirty="0" smtClean="0"/>
              <a:t>- Factors </a:t>
            </a:r>
            <a:r>
              <a:rPr lang="en-US" sz="3300" dirty="0"/>
              <a:t>which </a:t>
            </a:r>
            <a:r>
              <a:rPr lang="en-US" sz="3300" dirty="0" smtClean="0"/>
              <a:t>Inform Business Ownership</a:t>
            </a:r>
            <a:endParaRPr lang="en-US" sz="3300" dirty="0"/>
          </a:p>
        </p:txBody>
      </p:sp>
      <p:graphicFrame>
        <p:nvGraphicFramePr>
          <p:cNvPr id="10" name="Table 9"/>
          <p:cNvGraphicFramePr>
            <a:graphicFrameLocks noGrp="1"/>
          </p:cNvGraphicFramePr>
          <p:nvPr>
            <p:extLst>
              <p:ext uri="{D42A27DB-BD31-4B8C-83A1-F6EECF244321}">
                <p14:modId xmlns:p14="http://schemas.microsoft.com/office/powerpoint/2010/main" val="2990230938"/>
              </p:ext>
            </p:extLst>
          </p:nvPr>
        </p:nvGraphicFramePr>
        <p:xfrm>
          <a:off x="7164288" y="1124744"/>
          <a:ext cx="1619869" cy="5450697"/>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619869"/>
              </a:tblGrid>
              <a:tr h="408770">
                <a:tc>
                  <a:txBody>
                    <a:bodyPr/>
                    <a:lstStyle/>
                    <a:p>
                      <a:pPr>
                        <a:spcAft>
                          <a:spcPts val="0"/>
                        </a:spcAft>
                      </a:pPr>
                      <a:endParaRPr lang="en-GB" sz="1455"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41927">
                <a:tc>
                  <a:txBody>
                    <a:bodyPr/>
                    <a:lstStyle/>
                    <a:p>
                      <a:pPr marL="177800" indent="-177800" algn="l">
                        <a:spcAft>
                          <a:spcPts val="600"/>
                        </a:spcAft>
                        <a:buFontTx/>
                        <a:buBlip>
                          <a:blip r:embed="rId3"/>
                        </a:buBlip>
                      </a:pPr>
                      <a:r>
                        <a:rPr lang="en-GB" sz="1455" baseline="0" dirty="0" smtClean="0">
                          <a:solidFill>
                            <a:srgbClr val="FF0000"/>
                          </a:solidFill>
                          <a:effectLst/>
                          <a:latin typeface="Arial" pitchFamily="34" charset="0"/>
                          <a:ea typeface="Times New Roman"/>
                          <a:cs typeface="Arial" pitchFamily="34" charset="0"/>
                        </a:rPr>
                        <a:t>What the government in your country runs already</a:t>
                      </a:r>
                    </a:p>
                    <a:p>
                      <a:pPr marL="177800" indent="-177800" algn="l">
                        <a:spcAft>
                          <a:spcPts val="600"/>
                        </a:spcAft>
                        <a:buFontTx/>
                        <a:buBlip>
                          <a:blip r:embed="rId3"/>
                        </a:buBlip>
                      </a:pPr>
                      <a:r>
                        <a:rPr lang="en-GB" sz="1455" baseline="0" dirty="0" smtClean="0">
                          <a:solidFill>
                            <a:schemeClr val="tx1"/>
                          </a:solidFill>
                          <a:effectLst/>
                          <a:latin typeface="Arial" pitchFamily="34" charset="0"/>
                          <a:ea typeface="Times New Roman"/>
                          <a:cs typeface="Arial" pitchFamily="34" charset="0"/>
                        </a:rPr>
                        <a:t>What should they run to reduce competition</a:t>
                      </a:r>
                    </a:p>
                    <a:p>
                      <a:pPr marL="177800" indent="-177800" algn="l">
                        <a:spcAft>
                          <a:spcPts val="600"/>
                        </a:spcAft>
                        <a:buFontTx/>
                        <a:buBlip>
                          <a:blip r:embed="rId3"/>
                        </a:buBlip>
                      </a:pPr>
                      <a:r>
                        <a:rPr lang="en-GB" sz="1455" baseline="0" dirty="0" smtClean="0">
                          <a:solidFill>
                            <a:srgbClr val="FF0000"/>
                          </a:solidFill>
                          <a:effectLst/>
                          <a:latin typeface="Arial" pitchFamily="34" charset="0"/>
                          <a:ea typeface="Times New Roman"/>
                          <a:cs typeface="Arial" pitchFamily="34" charset="0"/>
                        </a:rPr>
                        <a:t>Why does America not have a national health service</a:t>
                      </a:r>
                    </a:p>
                    <a:p>
                      <a:pPr marL="177800" indent="-177800" algn="l">
                        <a:spcAft>
                          <a:spcPts val="600"/>
                        </a:spcAft>
                        <a:buFontTx/>
                        <a:buBlip>
                          <a:blip r:embed="rId3"/>
                        </a:buBlip>
                      </a:pPr>
                      <a:r>
                        <a:rPr lang="en-GB" sz="1455" baseline="0" dirty="0" smtClean="0">
                          <a:solidFill>
                            <a:schemeClr val="tx1"/>
                          </a:solidFill>
                          <a:effectLst/>
                          <a:latin typeface="Arial" pitchFamily="34" charset="0"/>
                          <a:ea typeface="Times New Roman"/>
                          <a:cs typeface="Arial" pitchFamily="34" charset="0"/>
                        </a:rPr>
                        <a:t>What was wrong with communism and everything being state controlled</a:t>
                      </a:r>
                    </a:p>
                    <a:p>
                      <a:pPr marL="177800" indent="-177800" algn="l">
                        <a:spcAft>
                          <a:spcPts val="600"/>
                        </a:spcAft>
                        <a:buFontTx/>
                        <a:buBlip>
                          <a:blip r:embed="rId3"/>
                        </a:buBlip>
                      </a:pPr>
                      <a:r>
                        <a:rPr lang="en-GB" sz="1455" baseline="0" dirty="0" smtClean="0">
                          <a:solidFill>
                            <a:srgbClr val="FF0000"/>
                          </a:solidFill>
                          <a:effectLst/>
                          <a:latin typeface="Arial" pitchFamily="34" charset="0"/>
                          <a:ea typeface="Times New Roman"/>
                          <a:cs typeface="Arial" pitchFamily="34" charset="0"/>
                        </a:rPr>
                        <a:t>Could a Private train System benefit India</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24367" y="1196752"/>
            <a:ext cx="1485698"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9735173"/>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 name="Table 49"/>
          <p:cNvGraphicFramePr>
            <a:graphicFrameLocks noGrp="1"/>
          </p:cNvGraphicFramePr>
          <p:nvPr>
            <p:extLst>
              <p:ext uri="{D42A27DB-BD31-4B8C-83A1-F6EECF244321}">
                <p14:modId xmlns:p14="http://schemas.microsoft.com/office/powerpoint/2010/main" val="2647014965"/>
              </p:ext>
            </p:extLst>
          </p:nvPr>
        </p:nvGraphicFramePr>
        <p:xfrm>
          <a:off x="251520" y="1052736"/>
          <a:ext cx="7013773" cy="5699760"/>
        </p:xfrm>
        <a:graphic>
          <a:graphicData uri="http://schemas.openxmlformats.org/drawingml/2006/table">
            <a:tbl>
              <a:tblPr firstRow="1" bandRow="1">
                <a:tableStyleId>{2D5ABB26-0587-4C30-8999-92F81FD0307C}</a:tableStyleId>
              </a:tblPr>
              <a:tblGrid>
                <a:gridCol w="7013773"/>
              </a:tblGrid>
              <a:tr h="5184576">
                <a:tc>
                  <a:txBody>
                    <a:bodyPr/>
                    <a:lstStyle/>
                    <a:p>
                      <a:pPr marL="346075" lvl="0" indent="-346075">
                        <a:buClr>
                          <a:srgbClr val="00B050"/>
                        </a:buClr>
                        <a:buFont typeface="Wingdings 3" panose="05040102010807070707" pitchFamily="18" charset="2"/>
                        <a:buChar char=""/>
                      </a:pPr>
                      <a:r>
                        <a:rPr kumimoji="0" lang="en-US" sz="1600" kern="1200" dirty="0" smtClean="0">
                          <a:solidFill>
                            <a:schemeClr val="tx1"/>
                          </a:solidFill>
                          <a:effectLst/>
                          <a:latin typeface="Calibri" panose="020F0502020204030204" pitchFamily="34" charset="0"/>
                          <a:ea typeface="+mn-ea"/>
                          <a:cs typeface="+mn-cs"/>
                        </a:rPr>
                        <a:t>An </a:t>
                      </a:r>
                      <a:r>
                        <a:rPr kumimoji="0" lang="en-US" sz="1600" b="1" kern="1200" dirty="0" smtClean="0">
                          <a:solidFill>
                            <a:schemeClr val="tx1"/>
                          </a:solidFill>
                          <a:effectLst/>
                          <a:latin typeface="Calibri" panose="020F0502020204030204" pitchFamily="34" charset="0"/>
                          <a:ea typeface="+mn-ea"/>
                          <a:cs typeface="+mn-cs"/>
                        </a:rPr>
                        <a:t>Objective</a:t>
                      </a:r>
                      <a:r>
                        <a:rPr kumimoji="0" lang="en-US" sz="1600" kern="1200" dirty="0" smtClean="0">
                          <a:solidFill>
                            <a:schemeClr val="tx1"/>
                          </a:solidFill>
                          <a:effectLst/>
                          <a:latin typeface="Calibri" panose="020F0502020204030204" pitchFamily="34" charset="0"/>
                          <a:ea typeface="+mn-ea"/>
                          <a:cs typeface="+mn-cs"/>
                        </a:rPr>
                        <a:t> is an aim or a target to work towards, All businesses should have objectives,</a:t>
                      </a:r>
                      <a:r>
                        <a:rPr kumimoji="0" lang="en-US" sz="1600" kern="1200" baseline="0" dirty="0" smtClean="0">
                          <a:solidFill>
                            <a:schemeClr val="tx1"/>
                          </a:solidFill>
                          <a:effectLst/>
                          <a:latin typeface="Calibri" panose="020F0502020204030204" pitchFamily="34" charset="0"/>
                          <a:ea typeface="+mn-ea"/>
                          <a:cs typeface="+mn-cs"/>
                        </a:rPr>
                        <a:t> they help make a business successful, although setting them does not ‘guarantee success’. The benefits of setting objectives are:</a:t>
                      </a:r>
                    </a:p>
                    <a:p>
                      <a:pPr marL="630238" lvl="0" indent="-284163">
                        <a:buClr>
                          <a:srgbClr val="00B050"/>
                        </a:buClr>
                        <a:buFont typeface="Arial" panose="020B0604020202020204" pitchFamily="34" charset="0"/>
                        <a:buChar char="•"/>
                      </a:pPr>
                      <a:r>
                        <a:rPr kumimoji="0" lang="en-US" sz="1600" kern="1200" baseline="0" dirty="0" smtClean="0">
                          <a:solidFill>
                            <a:schemeClr val="tx1"/>
                          </a:solidFill>
                          <a:effectLst/>
                          <a:latin typeface="Calibri" panose="020F0502020204030204" pitchFamily="34" charset="0"/>
                          <a:ea typeface="+mn-ea"/>
                          <a:cs typeface="+mn-cs"/>
                        </a:rPr>
                        <a:t>They give workers and managers a clear target to work towards and this helps motivate people.</a:t>
                      </a:r>
                    </a:p>
                    <a:p>
                      <a:pPr marL="630238" lvl="0" indent="-284163">
                        <a:buClr>
                          <a:srgbClr val="00B050"/>
                        </a:buClr>
                        <a:buFont typeface="Arial" panose="020B0604020202020204" pitchFamily="34" charset="0"/>
                        <a:buChar char="•"/>
                      </a:pPr>
                      <a:r>
                        <a:rPr kumimoji="0" lang="en-US" sz="1600" kern="1200" baseline="0" dirty="0" smtClean="0">
                          <a:solidFill>
                            <a:schemeClr val="tx1"/>
                          </a:solidFill>
                          <a:effectLst/>
                          <a:latin typeface="Calibri" panose="020F0502020204030204" pitchFamily="34" charset="0"/>
                          <a:ea typeface="+mn-ea"/>
                          <a:cs typeface="+mn-cs"/>
                        </a:rPr>
                        <a:t>Taking decisions will be focused on: “Will it help achieve our objectives?”</a:t>
                      </a:r>
                    </a:p>
                    <a:p>
                      <a:pPr marL="630238" lvl="0" indent="-284163">
                        <a:buClr>
                          <a:srgbClr val="00B050"/>
                        </a:buClr>
                        <a:buFont typeface="Arial" panose="020B0604020202020204" pitchFamily="34" charset="0"/>
                        <a:buChar char="•"/>
                      </a:pPr>
                      <a:r>
                        <a:rPr kumimoji="0" lang="en-US" sz="1600" kern="1200" baseline="0" dirty="0" smtClean="0">
                          <a:solidFill>
                            <a:schemeClr val="tx1"/>
                          </a:solidFill>
                          <a:effectLst/>
                          <a:latin typeface="Calibri" panose="020F0502020204030204" pitchFamily="34" charset="0"/>
                          <a:ea typeface="+mn-ea"/>
                          <a:cs typeface="+mn-cs"/>
                        </a:rPr>
                        <a:t>Clear and measurable objectives help unite the whole business towards the same goal.</a:t>
                      </a:r>
                    </a:p>
                    <a:p>
                      <a:pPr marL="630238" lvl="0" indent="-284163">
                        <a:buClr>
                          <a:srgbClr val="00B050"/>
                        </a:buClr>
                        <a:buFont typeface="Arial" panose="020B0604020202020204" pitchFamily="34" charset="0"/>
                        <a:buChar char="•"/>
                      </a:pPr>
                      <a:r>
                        <a:rPr kumimoji="0" lang="en-US" sz="1600" kern="1200" baseline="0" dirty="0" smtClean="0">
                          <a:solidFill>
                            <a:schemeClr val="tx1"/>
                          </a:solidFill>
                          <a:effectLst/>
                          <a:latin typeface="Calibri" panose="020F0502020204030204" pitchFamily="34" charset="0"/>
                          <a:ea typeface="+mn-ea"/>
                          <a:cs typeface="+mn-cs"/>
                        </a:rPr>
                        <a:t>Business managers can compare how the business has performed with their objectives, to see if they have been successful or not.</a:t>
                      </a:r>
                    </a:p>
                    <a:p>
                      <a:pPr marL="346075" lvl="0" indent="-346075">
                        <a:buClr>
                          <a:srgbClr val="00B050"/>
                        </a:buClr>
                        <a:buFont typeface="Wingdings 3" panose="05040102010807070707" pitchFamily="18" charset="2"/>
                        <a:buChar char=""/>
                      </a:pPr>
                      <a:r>
                        <a:rPr kumimoji="0" lang="en-US" sz="1600" kern="1200" dirty="0" smtClean="0">
                          <a:solidFill>
                            <a:schemeClr val="tx1"/>
                          </a:solidFill>
                          <a:effectLst/>
                          <a:latin typeface="Calibri" panose="020F0502020204030204" pitchFamily="34" charset="0"/>
                          <a:ea typeface="+mn-ea"/>
                          <a:cs typeface="+mn-cs"/>
                        </a:rPr>
                        <a:t>Objectives are often</a:t>
                      </a:r>
                      <a:r>
                        <a:rPr kumimoji="0" lang="en-US" sz="1600" kern="1200" baseline="0" dirty="0" smtClean="0">
                          <a:solidFill>
                            <a:schemeClr val="tx1"/>
                          </a:solidFill>
                          <a:effectLst/>
                          <a:latin typeface="Calibri" panose="020F0502020204030204" pitchFamily="34" charset="0"/>
                          <a:ea typeface="+mn-ea"/>
                          <a:cs typeface="+mn-cs"/>
                        </a:rPr>
                        <a:t> different for different businesses, A business may have been formed by an entrepreneur to provide employment and security for the owner or his/her family. </a:t>
                      </a:r>
                    </a:p>
                    <a:p>
                      <a:pPr marL="346075" lvl="0" indent="-346075">
                        <a:buClr>
                          <a:srgbClr val="00B050"/>
                        </a:buClr>
                        <a:buFont typeface="Wingdings 3" panose="05040102010807070707" pitchFamily="18" charset="2"/>
                        <a:buChar char=""/>
                      </a:pPr>
                      <a:r>
                        <a:rPr kumimoji="0" lang="en-US" sz="1600" kern="1200" baseline="0" dirty="0" smtClean="0">
                          <a:solidFill>
                            <a:schemeClr val="tx1"/>
                          </a:solidFill>
                          <a:effectLst/>
                          <a:latin typeface="Calibri" panose="020F0502020204030204" pitchFamily="34" charset="0"/>
                          <a:ea typeface="+mn-ea"/>
                          <a:cs typeface="+mn-cs"/>
                        </a:rPr>
                        <a:t>It could have been started to make as big a profit as possible for the owner or might have had a more charitable purpose in mind. Many of the worlds charities are huge.</a:t>
                      </a:r>
                    </a:p>
                    <a:p>
                      <a:pPr marL="346075" lvl="0" indent="-346075">
                        <a:buClr>
                          <a:srgbClr val="00B050"/>
                        </a:buClr>
                        <a:buFont typeface="Wingdings 3" panose="05040102010807070707" pitchFamily="18" charset="2"/>
                        <a:buChar char=""/>
                      </a:pPr>
                      <a:r>
                        <a:rPr kumimoji="0" lang="en-US" sz="1600" kern="1200" baseline="0" dirty="0" smtClean="0">
                          <a:solidFill>
                            <a:schemeClr val="tx1"/>
                          </a:solidFill>
                          <a:effectLst/>
                          <a:latin typeface="Calibri" panose="020F0502020204030204" pitchFamily="34" charset="0"/>
                          <a:ea typeface="+mn-ea"/>
                          <a:cs typeface="+mn-cs"/>
                        </a:rPr>
                        <a:t>The most common objectives for private sector businesses include:</a:t>
                      </a:r>
                    </a:p>
                    <a:p>
                      <a:pPr marL="741363" lvl="0" indent="-395288">
                        <a:buClr>
                          <a:srgbClr val="00B050"/>
                        </a:buClr>
                        <a:buFont typeface="+mj-lt"/>
                        <a:buAutoNum type="arabicPeriod"/>
                      </a:pPr>
                      <a:r>
                        <a:rPr kumimoji="0" lang="en-US" sz="1600" kern="1200" baseline="0" dirty="0" smtClean="0">
                          <a:solidFill>
                            <a:schemeClr val="tx1"/>
                          </a:solidFill>
                          <a:effectLst/>
                          <a:latin typeface="Calibri" panose="020F0502020204030204" pitchFamily="34" charset="0"/>
                          <a:ea typeface="+mn-ea"/>
                          <a:cs typeface="+mn-cs"/>
                        </a:rPr>
                        <a:t>Business Survival</a:t>
                      </a:r>
                    </a:p>
                    <a:p>
                      <a:pPr marL="741363" lvl="0" indent="-395288">
                        <a:buClr>
                          <a:srgbClr val="00B050"/>
                        </a:buClr>
                        <a:buFont typeface="+mj-lt"/>
                        <a:buAutoNum type="arabicPeriod"/>
                      </a:pPr>
                      <a:r>
                        <a:rPr kumimoji="0" lang="en-US" sz="1600" kern="1200" baseline="0" dirty="0" smtClean="0">
                          <a:solidFill>
                            <a:schemeClr val="tx1"/>
                          </a:solidFill>
                          <a:effectLst/>
                          <a:latin typeface="Calibri" panose="020F0502020204030204" pitchFamily="34" charset="0"/>
                          <a:ea typeface="+mn-ea"/>
                          <a:cs typeface="+mn-cs"/>
                        </a:rPr>
                        <a:t>Profit</a:t>
                      </a:r>
                    </a:p>
                    <a:p>
                      <a:pPr marL="741363" lvl="0" indent="-395288">
                        <a:buClr>
                          <a:srgbClr val="00B050"/>
                        </a:buClr>
                        <a:buFont typeface="+mj-lt"/>
                        <a:buAutoNum type="arabicPeriod"/>
                      </a:pPr>
                      <a:r>
                        <a:rPr kumimoji="0" lang="en-US" sz="1600" kern="1200" baseline="0" dirty="0" smtClean="0">
                          <a:solidFill>
                            <a:schemeClr val="tx1"/>
                          </a:solidFill>
                          <a:effectLst/>
                          <a:latin typeface="Calibri" panose="020F0502020204030204" pitchFamily="34" charset="0"/>
                          <a:ea typeface="+mn-ea"/>
                          <a:cs typeface="+mn-cs"/>
                        </a:rPr>
                        <a:t>Returns to Shareholders</a:t>
                      </a:r>
                    </a:p>
                    <a:p>
                      <a:pPr marL="741363" lvl="0" indent="-395288">
                        <a:buClr>
                          <a:srgbClr val="00B050"/>
                        </a:buClr>
                        <a:buFont typeface="+mj-lt"/>
                        <a:buAutoNum type="arabicPeriod"/>
                      </a:pPr>
                      <a:r>
                        <a:rPr kumimoji="0" lang="en-US" sz="1600" kern="1200" baseline="0" dirty="0" smtClean="0">
                          <a:solidFill>
                            <a:schemeClr val="tx1"/>
                          </a:solidFill>
                          <a:effectLst/>
                          <a:latin typeface="Calibri" panose="020F0502020204030204" pitchFamily="34" charset="0"/>
                          <a:ea typeface="+mn-ea"/>
                          <a:cs typeface="+mn-cs"/>
                        </a:rPr>
                        <a:t>Growth of the Business</a:t>
                      </a:r>
                    </a:p>
                    <a:p>
                      <a:pPr marL="741363" lvl="0" indent="-395288">
                        <a:buClr>
                          <a:srgbClr val="00B050"/>
                        </a:buClr>
                        <a:buFont typeface="+mj-lt"/>
                        <a:buAutoNum type="arabicPeriod"/>
                      </a:pPr>
                      <a:r>
                        <a:rPr kumimoji="0" lang="en-US" sz="1600" kern="1200" baseline="0" dirty="0" smtClean="0">
                          <a:solidFill>
                            <a:schemeClr val="tx1"/>
                          </a:solidFill>
                          <a:effectLst/>
                          <a:latin typeface="Calibri" panose="020F0502020204030204" pitchFamily="34" charset="0"/>
                          <a:ea typeface="+mn-ea"/>
                          <a:cs typeface="+mn-cs"/>
                        </a:rPr>
                        <a:t>Market Share</a:t>
                      </a:r>
                    </a:p>
                    <a:p>
                      <a:pPr marL="741363" lvl="0" indent="-395288">
                        <a:buClr>
                          <a:srgbClr val="00B050"/>
                        </a:buClr>
                        <a:buFont typeface="+mj-lt"/>
                        <a:buAutoNum type="arabicPeriod"/>
                      </a:pPr>
                      <a:r>
                        <a:rPr kumimoji="0" lang="en-US" sz="1600" kern="1200" baseline="0" dirty="0" smtClean="0">
                          <a:solidFill>
                            <a:schemeClr val="tx1"/>
                          </a:solidFill>
                          <a:effectLst/>
                          <a:latin typeface="Calibri" panose="020F0502020204030204" pitchFamily="34" charset="0"/>
                          <a:ea typeface="+mn-ea"/>
                          <a:cs typeface="+mn-cs"/>
                        </a:rPr>
                        <a:t>Service to the community</a:t>
                      </a:r>
                    </a:p>
                  </a:txBody>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276415439"/>
              </p:ext>
            </p:extLst>
          </p:nvPr>
        </p:nvGraphicFramePr>
        <p:xfrm>
          <a:off x="7308304" y="1161875"/>
          <a:ext cx="1475853" cy="5393637"/>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475853"/>
              </a:tblGrid>
              <a:tr h="394917">
                <a:tc>
                  <a:txBody>
                    <a:bodyPr/>
                    <a:lstStyle/>
                    <a:p>
                      <a:pPr>
                        <a:spcAft>
                          <a:spcPts val="0"/>
                        </a:spcAft>
                      </a:pPr>
                      <a:endParaRPr lang="en-GB" sz="12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is SMART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is the difference between and Aim and an Objective</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would Objectives change when a company merges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happens when Objectives are not met</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are objectives of a charity different from a private business.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34444" y="1196752"/>
            <a:ext cx="1406702" cy="310891"/>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300" dirty="0"/>
              <a:t>1.5 </a:t>
            </a:r>
            <a:r>
              <a:rPr lang="en-US" sz="3300" dirty="0" smtClean="0"/>
              <a:t>- Differing Business Aims </a:t>
            </a:r>
            <a:r>
              <a:rPr lang="en-US" sz="3300" dirty="0"/>
              <a:t>and </a:t>
            </a:r>
            <a:r>
              <a:rPr lang="en-US" sz="3300" dirty="0" smtClean="0"/>
              <a:t>Objectives</a:t>
            </a:r>
            <a:endParaRPr lang="en-US" sz="3300" dirty="0"/>
          </a:p>
        </p:txBody>
      </p:sp>
    </p:spTree>
    <p:extLst>
      <p:ext uri="{BB962C8B-B14F-4D97-AF65-F5344CB8AC3E}">
        <p14:creationId xmlns:p14="http://schemas.microsoft.com/office/powerpoint/2010/main" val="1432954482"/>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 name="Table 49"/>
          <p:cNvGraphicFramePr>
            <a:graphicFrameLocks noGrp="1"/>
          </p:cNvGraphicFramePr>
          <p:nvPr>
            <p:extLst>
              <p:ext uri="{D42A27DB-BD31-4B8C-83A1-F6EECF244321}">
                <p14:modId xmlns:p14="http://schemas.microsoft.com/office/powerpoint/2010/main" val="555077775"/>
              </p:ext>
            </p:extLst>
          </p:nvPr>
        </p:nvGraphicFramePr>
        <p:xfrm>
          <a:off x="251520" y="1052736"/>
          <a:ext cx="7013773" cy="5535168"/>
        </p:xfrm>
        <a:graphic>
          <a:graphicData uri="http://schemas.openxmlformats.org/drawingml/2006/table">
            <a:tbl>
              <a:tblPr firstRow="1" bandRow="1">
                <a:tableStyleId>{2D5ABB26-0587-4C30-8999-92F81FD0307C}</a:tableStyleId>
              </a:tblPr>
              <a:tblGrid>
                <a:gridCol w="7013773"/>
              </a:tblGrid>
              <a:tr h="5184576">
                <a:tc>
                  <a:txBody>
                    <a:bodyPr/>
                    <a:lstStyle/>
                    <a:p>
                      <a:pPr marL="395288" lvl="0" indent="-395288">
                        <a:buClr>
                          <a:srgbClr val="00B050"/>
                        </a:buClr>
                        <a:buFont typeface="+mj-lt"/>
                        <a:buAutoNum type="arabicPeriod"/>
                      </a:pPr>
                      <a:r>
                        <a:rPr kumimoji="0" lang="en-US" sz="1880" b="1" kern="1200" baseline="0" dirty="0" smtClean="0">
                          <a:solidFill>
                            <a:schemeClr val="tx1"/>
                          </a:solidFill>
                          <a:effectLst/>
                          <a:latin typeface="Calibri" panose="020F0502020204030204" pitchFamily="34" charset="0"/>
                          <a:ea typeface="+mn-ea"/>
                          <a:cs typeface="+mn-cs"/>
                        </a:rPr>
                        <a:t>Business Survival </a:t>
                      </a:r>
                      <a:r>
                        <a:rPr kumimoji="0" lang="en-US" sz="1880" kern="1200" baseline="0" dirty="0" smtClean="0">
                          <a:solidFill>
                            <a:schemeClr val="tx1"/>
                          </a:solidFill>
                          <a:effectLst/>
                          <a:latin typeface="Calibri" panose="020F0502020204030204" pitchFamily="34" charset="0"/>
                          <a:ea typeface="+mn-ea"/>
                          <a:cs typeface="+mn-cs"/>
                        </a:rPr>
                        <a:t>– </a:t>
                      </a:r>
                    </a:p>
                    <a:p>
                      <a:pPr marL="342900" lvl="0" indent="-342900">
                        <a:buClr>
                          <a:srgbClr val="00B050"/>
                        </a:buClr>
                        <a:buFont typeface="Wingdings 3" panose="05040102010807070707" pitchFamily="18" charset="2"/>
                        <a:buChar char=""/>
                      </a:pPr>
                      <a:r>
                        <a:rPr kumimoji="0" lang="en-US" sz="1880" kern="1200" baseline="0" dirty="0" smtClean="0">
                          <a:solidFill>
                            <a:schemeClr val="tx1"/>
                          </a:solidFill>
                          <a:effectLst/>
                          <a:latin typeface="Calibri" panose="020F0502020204030204" pitchFamily="34" charset="0"/>
                          <a:ea typeface="+mn-ea"/>
                          <a:cs typeface="+mn-cs"/>
                        </a:rPr>
                        <a:t>When a business has recently been set up, or when the economy is heading for a recession, the objectives of a business will be more concerned with survival than anything else. New competitors can also be a threat, the managers could respond by lowering prices in order to survive even though this would lead to lower profits.</a:t>
                      </a:r>
                    </a:p>
                    <a:p>
                      <a:pPr marL="395288" lvl="0" indent="-395288">
                        <a:buClr>
                          <a:srgbClr val="00B050"/>
                        </a:buClr>
                        <a:buFont typeface="+mj-lt"/>
                        <a:buAutoNum type="arabicPeriod" startAt="2"/>
                      </a:pPr>
                      <a:r>
                        <a:rPr kumimoji="0" lang="en-US" sz="1880" b="1" kern="1200" baseline="0" dirty="0" smtClean="0">
                          <a:solidFill>
                            <a:schemeClr val="tx1"/>
                          </a:solidFill>
                          <a:effectLst/>
                          <a:latin typeface="Calibri" panose="020F0502020204030204" pitchFamily="34" charset="0"/>
                          <a:ea typeface="+mn-ea"/>
                          <a:cs typeface="+mn-cs"/>
                        </a:rPr>
                        <a:t>Profit</a:t>
                      </a:r>
                    </a:p>
                    <a:p>
                      <a:pPr marL="342900" lvl="0" indent="-342900">
                        <a:buClr>
                          <a:srgbClr val="00B050"/>
                        </a:buClr>
                        <a:buFont typeface="Wingdings 3" panose="05040102010807070707" pitchFamily="18" charset="2"/>
                        <a:buChar char=""/>
                      </a:pPr>
                      <a:r>
                        <a:rPr kumimoji="0" lang="en-US" sz="1880" kern="1200" baseline="0" dirty="0" smtClean="0">
                          <a:solidFill>
                            <a:schemeClr val="tx1"/>
                          </a:solidFill>
                          <a:effectLst/>
                          <a:latin typeface="Calibri" panose="020F0502020204030204" pitchFamily="34" charset="0"/>
                          <a:ea typeface="+mn-ea"/>
                          <a:cs typeface="+mn-cs"/>
                        </a:rPr>
                        <a:t>When a business is privately owned rather than the government, it is usually that the business will try to operate at a profit. Profits are needed to:</a:t>
                      </a:r>
                    </a:p>
                    <a:p>
                      <a:pPr marL="568325" lvl="0" indent="-280988">
                        <a:buClr>
                          <a:srgbClr val="00B050"/>
                        </a:buClr>
                        <a:buFont typeface="Arial" panose="020B0604020202020204" pitchFamily="34" charset="0"/>
                        <a:buChar char="•"/>
                      </a:pPr>
                      <a:r>
                        <a:rPr kumimoji="0" lang="en-US" sz="1880" b="1" kern="1200" baseline="0" dirty="0" smtClean="0">
                          <a:solidFill>
                            <a:schemeClr val="tx1"/>
                          </a:solidFill>
                          <a:effectLst/>
                          <a:latin typeface="Calibri" panose="020F0502020204030204" pitchFamily="34" charset="0"/>
                          <a:ea typeface="+mn-ea"/>
                          <a:cs typeface="+mn-cs"/>
                        </a:rPr>
                        <a:t>Pay a Return </a:t>
                      </a:r>
                      <a:r>
                        <a:rPr kumimoji="0" lang="en-US" sz="1880" kern="1200" baseline="0" dirty="0" smtClean="0">
                          <a:solidFill>
                            <a:schemeClr val="tx1"/>
                          </a:solidFill>
                          <a:effectLst/>
                          <a:latin typeface="Calibri" panose="020F0502020204030204" pitchFamily="34" charset="0"/>
                          <a:ea typeface="+mn-ea"/>
                          <a:cs typeface="+mn-cs"/>
                        </a:rPr>
                        <a:t>to the business owners for the capital invested and the risk taken</a:t>
                      </a:r>
                    </a:p>
                    <a:p>
                      <a:pPr marL="568325" lvl="0" indent="-280988">
                        <a:buClr>
                          <a:srgbClr val="00B050"/>
                        </a:buClr>
                        <a:buFont typeface="Arial" panose="020B0604020202020204" pitchFamily="34" charset="0"/>
                        <a:buChar char="•"/>
                      </a:pPr>
                      <a:r>
                        <a:rPr kumimoji="0" lang="en-US" sz="1880" b="1" kern="1200" baseline="0" dirty="0" smtClean="0">
                          <a:solidFill>
                            <a:schemeClr val="tx1"/>
                          </a:solidFill>
                          <a:effectLst/>
                          <a:latin typeface="Calibri" panose="020F0502020204030204" pitchFamily="34" charset="0"/>
                          <a:ea typeface="+mn-ea"/>
                          <a:cs typeface="+mn-cs"/>
                        </a:rPr>
                        <a:t>Provide finance </a:t>
                      </a:r>
                      <a:r>
                        <a:rPr kumimoji="0" lang="en-US" sz="1880" kern="1200" baseline="0" dirty="0" smtClean="0">
                          <a:solidFill>
                            <a:schemeClr val="tx1"/>
                          </a:solidFill>
                          <a:effectLst/>
                          <a:latin typeface="Calibri" panose="020F0502020204030204" pitchFamily="34" charset="0"/>
                          <a:ea typeface="+mn-ea"/>
                          <a:cs typeface="+mn-cs"/>
                        </a:rPr>
                        <a:t>for further business investment.</a:t>
                      </a:r>
                    </a:p>
                    <a:p>
                      <a:pPr marL="342900" lvl="0" indent="-342900">
                        <a:buClr>
                          <a:srgbClr val="00B050"/>
                        </a:buClr>
                        <a:buFont typeface="Wingdings 3" panose="05040102010807070707" pitchFamily="18" charset="2"/>
                        <a:buChar char=""/>
                      </a:pPr>
                      <a:r>
                        <a:rPr kumimoji="0" lang="en-US" sz="1880" kern="1200" baseline="0" dirty="0" smtClean="0">
                          <a:solidFill>
                            <a:schemeClr val="tx1"/>
                          </a:solidFill>
                          <a:effectLst/>
                          <a:latin typeface="Calibri" panose="020F0502020204030204" pitchFamily="34" charset="0"/>
                          <a:ea typeface="+mn-ea"/>
                          <a:cs typeface="+mn-cs"/>
                        </a:rPr>
                        <a:t>Without profit the business is likely to close. Will a business try to make as much profit as possible? Probably but there are risks to this aim, putting up prices to increase profit can lower sales, other people will set up competition, which will reduce long term profits. A satisfactory level of profits means less hours and less stress.</a:t>
                      </a:r>
                    </a:p>
                  </a:txBody>
                  <a:tcPr/>
                </a:tc>
              </a:tr>
            </a:tbl>
          </a:graphicData>
        </a:graphic>
      </p:graphicFrame>
      <p:sp>
        <p:nvSpPr>
          <p:cNvPr id="10" name="Title 2"/>
          <p:cNvSpPr>
            <a:spLocks noGrp="1"/>
          </p:cNvSpPr>
          <p:nvPr>
            <p:ph type="title"/>
          </p:nvPr>
        </p:nvSpPr>
        <p:spPr>
          <a:xfrm>
            <a:off x="70266" y="72008"/>
            <a:ext cx="8859452" cy="548680"/>
          </a:xfrm>
        </p:spPr>
        <p:txBody>
          <a:bodyPr>
            <a:noAutofit/>
          </a:bodyPr>
          <a:lstStyle/>
          <a:p>
            <a:r>
              <a:rPr lang="en-US" sz="3300" dirty="0"/>
              <a:t>1.5 </a:t>
            </a:r>
            <a:r>
              <a:rPr lang="en-US" sz="3300" dirty="0" smtClean="0"/>
              <a:t>- Differing Business Aims </a:t>
            </a:r>
            <a:r>
              <a:rPr lang="en-US" sz="3300" dirty="0"/>
              <a:t>and </a:t>
            </a:r>
            <a:r>
              <a:rPr lang="en-US" sz="3300" dirty="0" smtClean="0"/>
              <a:t>Objectives</a:t>
            </a:r>
            <a:endParaRPr lang="en-US" sz="3300" dirty="0"/>
          </a:p>
        </p:txBody>
      </p:sp>
      <p:graphicFrame>
        <p:nvGraphicFramePr>
          <p:cNvPr id="11" name="Table 10"/>
          <p:cNvGraphicFramePr>
            <a:graphicFrameLocks noGrp="1"/>
          </p:cNvGraphicFramePr>
          <p:nvPr>
            <p:extLst>
              <p:ext uri="{D42A27DB-BD31-4B8C-83A1-F6EECF244321}">
                <p14:modId xmlns:p14="http://schemas.microsoft.com/office/powerpoint/2010/main" val="4178091458"/>
              </p:ext>
            </p:extLst>
          </p:nvPr>
        </p:nvGraphicFramePr>
        <p:xfrm>
          <a:off x="7308304" y="1161875"/>
          <a:ext cx="1475853" cy="5393637"/>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475853"/>
              </a:tblGrid>
              <a:tr h="394917">
                <a:tc>
                  <a:txBody>
                    <a:bodyPr/>
                    <a:lstStyle/>
                    <a:p>
                      <a:pPr>
                        <a:spcAft>
                          <a:spcPts val="0"/>
                        </a:spcAft>
                      </a:pPr>
                      <a:endParaRPr lang="en-GB" sz="12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is SMART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is the difference between and Aim and an Objective</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would Objectives change when a company merges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happens when Objectives are not met</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are objectives of a charity different from a private business.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34444" y="1196752"/>
            <a:ext cx="1406702"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2162634"/>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 name="Table 49"/>
          <p:cNvGraphicFramePr>
            <a:graphicFrameLocks noGrp="1"/>
          </p:cNvGraphicFramePr>
          <p:nvPr>
            <p:extLst>
              <p:ext uri="{D42A27DB-BD31-4B8C-83A1-F6EECF244321}">
                <p14:modId xmlns:p14="http://schemas.microsoft.com/office/powerpoint/2010/main" val="3908410029"/>
              </p:ext>
            </p:extLst>
          </p:nvPr>
        </p:nvGraphicFramePr>
        <p:xfrm>
          <a:off x="251520" y="1052736"/>
          <a:ext cx="7013773" cy="5288280"/>
        </p:xfrm>
        <a:graphic>
          <a:graphicData uri="http://schemas.openxmlformats.org/drawingml/2006/table">
            <a:tbl>
              <a:tblPr firstRow="1" bandRow="1">
                <a:tableStyleId>{2D5ABB26-0587-4C30-8999-92F81FD0307C}</a:tableStyleId>
              </a:tblPr>
              <a:tblGrid>
                <a:gridCol w="7013773"/>
              </a:tblGrid>
              <a:tr h="5184576">
                <a:tc>
                  <a:txBody>
                    <a:bodyPr/>
                    <a:lstStyle/>
                    <a:p>
                      <a:pPr marL="346075" lvl="0" indent="-346075">
                        <a:buClr>
                          <a:srgbClr val="00B050"/>
                        </a:buClr>
                        <a:buFont typeface="+mj-lt"/>
                        <a:buAutoNum type="arabicParenR" startAt="3"/>
                        <a:tabLst/>
                      </a:pPr>
                      <a:r>
                        <a:rPr kumimoji="0" lang="en-US" sz="1550" b="1" kern="1200" baseline="0" dirty="0" smtClean="0">
                          <a:solidFill>
                            <a:schemeClr val="tx1"/>
                          </a:solidFill>
                          <a:effectLst/>
                          <a:latin typeface="Calibri" panose="020F0502020204030204" pitchFamily="34" charset="0"/>
                          <a:ea typeface="+mn-ea"/>
                          <a:cs typeface="+mn-cs"/>
                        </a:rPr>
                        <a:t>Returns to Shareholders </a:t>
                      </a:r>
                      <a:r>
                        <a:rPr kumimoji="0" lang="en-US" sz="1550" kern="1200" baseline="0" dirty="0" smtClean="0">
                          <a:solidFill>
                            <a:schemeClr val="tx1"/>
                          </a:solidFill>
                          <a:effectLst/>
                          <a:latin typeface="Calibri" panose="020F0502020204030204" pitchFamily="34" charset="0"/>
                          <a:ea typeface="+mn-ea"/>
                          <a:cs typeface="+mn-cs"/>
                        </a:rPr>
                        <a:t>– </a:t>
                      </a:r>
                    </a:p>
                    <a:p>
                      <a:pPr marL="342900" lvl="0" indent="-342900">
                        <a:buClr>
                          <a:srgbClr val="00B050"/>
                        </a:buClr>
                        <a:buFont typeface="Wingdings 3" panose="05040102010807070707" pitchFamily="18" charset="2"/>
                        <a:buChar char=""/>
                      </a:pPr>
                      <a:r>
                        <a:rPr kumimoji="0" lang="en-US" sz="1550" kern="1200" baseline="0" dirty="0" smtClean="0">
                          <a:solidFill>
                            <a:schemeClr val="tx1"/>
                          </a:solidFill>
                          <a:effectLst/>
                          <a:latin typeface="Calibri" panose="020F0502020204030204" pitchFamily="34" charset="0"/>
                          <a:ea typeface="+mn-ea"/>
                          <a:cs typeface="+mn-cs"/>
                        </a:rPr>
                        <a:t>Shareholders own limited companies and the managers will often set the objective of ‘increasing returns to shareholders’ in order to discourage shareholders from selling their shares, therefor helping managers keep their jobs.</a:t>
                      </a:r>
                    </a:p>
                    <a:p>
                      <a:pPr marL="342900" lvl="0" indent="-342900">
                        <a:buClr>
                          <a:srgbClr val="00B050"/>
                        </a:buClr>
                        <a:buFont typeface="Wingdings 3" panose="05040102010807070707" pitchFamily="18" charset="2"/>
                        <a:buChar char=""/>
                      </a:pPr>
                      <a:r>
                        <a:rPr kumimoji="0" lang="en-US" sz="1550" kern="1200" baseline="0" dirty="0" smtClean="0">
                          <a:solidFill>
                            <a:schemeClr val="tx1"/>
                          </a:solidFill>
                          <a:effectLst/>
                          <a:latin typeface="Calibri" panose="020F0502020204030204" pitchFamily="34" charset="0"/>
                          <a:ea typeface="+mn-ea"/>
                          <a:cs typeface="+mn-cs"/>
                        </a:rPr>
                        <a:t>Returns to shareholders are increased in two ways:</a:t>
                      </a:r>
                    </a:p>
                    <a:p>
                      <a:pPr marL="519113" lvl="0" indent="-231775">
                        <a:buClr>
                          <a:srgbClr val="00B050"/>
                        </a:buClr>
                        <a:buFont typeface="Arial" panose="020B0604020202020204" pitchFamily="34" charset="0"/>
                        <a:buChar char="•"/>
                      </a:pPr>
                      <a:r>
                        <a:rPr kumimoji="0" lang="en-US" sz="1550" b="1" kern="1200" baseline="0" dirty="0" smtClean="0">
                          <a:solidFill>
                            <a:schemeClr val="tx1"/>
                          </a:solidFill>
                          <a:effectLst/>
                          <a:latin typeface="Calibri" panose="020F0502020204030204" pitchFamily="34" charset="0"/>
                          <a:ea typeface="+mn-ea"/>
                          <a:cs typeface="+mn-cs"/>
                        </a:rPr>
                        <a:t>Increasing profit</a:t>
                      </a:r>
                      <a:r>
                        <a:rPr kumimoji="0" lang="en-US" sz="1550" b="0" kern="1200" baseline="0" dirty="0" smtClean="0">
                          <a:solidFill>
                            <a:schemeClr val="tx1"/>
                          </a:solidFill>
                          <a:effectLst/>
                          <a:latin typeface="Calibri" panose="020F0502020204030204" pitchFamily="34" charset="0"/>
                          <a:ea typeface="+mn-ea"/>
                          <a:cs typeface="+mn-cs"/>
                        </a:rPr>
                        <a:t> and the share of the profit paid to the shareholders as dividends.</a:t>
                      </a:r>
                    </a:p>
                    <a:p>
                      <a:pPr marL="519113" lvl="0" indent="-231775">
                        <a:buClr>
                          <a:srgbClr val="00B050"/>
                        </a:buClr>
                        <a:buFont typeface="Arial" panose="020B0604020202020204" pitchFamily="34" charset="0"/>
                        <a:buChar char="•"/>
                      </a:pPr>
                      <a:r>
                        <a:rPr kumimoji="0" lang="en-US" sz="1550" b="1" kern="1200" baseline="0" dirty="0" smtClean="0">
                          <a:solidFill>
                            <a:schemeClr val="tx1"/>
                          </a:solidFill>
                          <a:effectLst/>
                          <a:latin typeface="Calibri" panose="020F0502020204030204" pitchFamily="34" charset="0"/>
                          <a:ea typeface="+mn-ea"/>
                          <a:cs typeface="+mn-cs"/>
                        </a:rPr>
                        <a:t>Increasing share price – </a:t>
                      </a:r>
                      <a:r>
                        <a:rPr kumimoji="0" lang="en-US" sz="1550" b="0" kern="1200" baseline="0" dirty="0" smtClean="0">
                          <a:solidFill>
                            <a:schemeClr val="tx1"/>
                          </a:solidFill>
                          <a:effectLst/>
                          <a:latin typeface="Calibri" panose="020F0502020204030204" pitchFamily="34" charset="0"/>
                          <a:ea typeface="+mn-ea"/>
                          <a:cs typeface="+mn-cs"/>
                        </a:rPr>
                        <a:t>managers can try to achieve this by making profits and by putting plans in place that gives the business a good chance of growth and future higher profits.</a:t>
                      </a:r>
                    </a:p>
                    <a:p>
                      <a:pPr marL="342900" lvl="0" indent="-342900">
                        <a:buClr>
                          <a:srgbClr val="00B050"/>
                        </a:buClr>
                        <a:buFont typeface="+mj-lt"/>
                        <a:buAutoNum type="arabicParenR" startAt="4"/>
                      </a:pPr>
                      <a:r>
                        <a:rPr kumimoji="0" lang="en-US" sz="1550" b="1" kern="1200" baseline="0" dirty="0" smtClean="0">
                          <a:solidFill>
                            <a:schemeClr val="tx1"/>
                          </a:solidFill>
                          <a:effectLst/>
                          <a:latin typeface="Calibri" panose="020F0502020204030204" pitchFamily="34" charset="0"/>
                          <a:ea typeface="+mn-ea"/>
                          <a:cs typeface="+mn-cs"/>
                        </a:rPr>
                        <a:t>Growth</a:t>
                      </a:r>
                    </a:p>
                    <a:p>
                      <a:pPr marL="285750" lvl="0" indent="-285750">
                        <a:buClr>
                          <a:srgbClr val="00B050"/>
                        </a:buClr>
                        <a:buFont typeface="Wingdings 3" panose="05040102010807070707" pitchFamily="18" charset="2"/>
                        <a:buChar char=""/>
                      </a:pPr>
                      <a:r>
                        <a:rPr kumimoji="0" lang="en-US" sz="1550" b="0" kern="1200" baseline="0" dirty="0" smtClean="0">
                          <a:solidFill>
                            <a:schemeClr val="tx1"/>
                          </a:solidFill>
                          <a:effectLst/>
                          <a:latin typeface="Calibri" panose="020F0502020204030204" pitchFamily="34" charset="0"/>
                          <a:ea typeface="+mn-ea"/>
                          <a:cs typeface="+mn-cs"/>
                        </a:rPr>
                        <a:t>The owners and managers of a business may aim for growth in the size of the business – often measured by value of sales or output - for a number of reasons:</a:t>
                      </a:r>
                    </a:p>
                    <a:p>
                      <a:pPr marL="519113" lvl="0" indent="-234950">
                        <a:buClr>
                          <a:srgbClr val="00B050"/>
                        </a:buClr>
                        <a:buFont typeface="Arial" panose="020B0604020202020204" pitchFamily="34" charset="0"/>
                        <a:buChar char="•"/>
                      </a:pPr>
                      <a:r>
                        <a:rPr kumimoji="0" lang="en-US" sz="1550" b="0" kern="1200" baseline="0" dirty="0" smtClean="0">
                          <a:solidFill>
                            <a:schemeClr val="tx1"/>
                          </a:solidFill>
                          <a:effectLst/>
                          <a:latin typeface="Calibri" panose="020F0502020204030204" pitchFamily="34" charset="0"/>
                          <a:ea typeface="+mn-ea"/>
                          <a:cs typeface="+mn-cs"/>
                        </a:rPr>
                        <a:t>To make jobs more secure if the business is larger</a:t>
                      </a:r>
                    </a:p>
                    <a:p>
                      <a:pPr marL="519113" lvl="0" indent="-234950">
                        <a:buClr>
                          <a:srgbClr val="00B050"/>
                        </a:buClr>
                        <a:buFont typeface="Arial" panose="020B0604020202020204" pitchFamily="34" charset="0"/>
                        <a:buChar char="•"/>
                      </a:pPr>
                      <a:r>
                        <a:rPr kumimoji="0" lang="en-US" sz="1550" b="0" kern="1200" baseline="0" dirty="0" smtClean="0">
                          <a:solidFill>
                            <a:schemeClr val="tx1"/>
                          </a:solidFill>
                          <a:effectLst/>
                          <a:latin typeface="Calibri" panose="020F0502020204030204" pitchFamily="34" charset="0"/>
                          <a:ea typeface="+mn-ea"/>
                          <a:cs typeface="+mn-cs"/>
                        </a:rPr>
                        <a:t>To increase manager’s salaries and status as the business grows.</a:t>
                      </a:r>
                    </a:p>
                    <a:p>
                      <a:pPr marL="519113" lvl="0" indent="-234950">
                        <a:buClr>
                          <a:srgbClr val="00B050"/>
                        </a:buClr>
                        <a:buFont typeface="Arial" panose="020B0604020202020204" pitchFamily="34" charset="0"/>
                        <a:buChar char="•"/>
                      </a:pPr>
                      <a:r>
                        <a:rPr kumimoji="0" lang="en-US" sz="1550" b="0" kern="1200" baseline="0" dirty="0" smtClean="0">
                          <a:solidFill>
                            <a:schemeClr val="tx1"/>
                          </a:solidFill>
                          <a:effectLst/>
                          <a:latin typeface="Calibri" panose="020F0502020204030204" pitchFamily="34" charset="0"/>
                          <a:ea typeface="+mn-ea"/>
                          <a:cs typeface="+mn-cs"/>
                        </a:rPr>
                        <a:t>To open up new possibilities and help to spread the risks of the business by moving into new products and markets.</a:t>
                      </a:r>
                    </a:p>
                    <a:p>
                      <a:pPr marL="519113" lvl="0" indent="-234950">
                        <a:buClr>
                          <a:srgbClr val="00B050"/>
                        </a:buClr>
                        <a:buFont typeface="Arial" panose="020B0604020202020204" pitchFamily="34" charset="0"/>
                        <a:buChar char="•"/>
                      </a:pPr>
                      <a:r>
                        <a:rPr kumimoji="0" lang="en-US" sz="1550" b="0" kern="1200" baseline="0" dirty="0" smtClean="0">
                          <a:solidFill>
                            <a:schemeClr val="tx1"/>
                          </a:solidFill>
                          <a:effectLst/>
                          <a:latin typeface="Calibri" panose="020F0502020204030204" pitchFamily="34" charset="0"/>
                          <a:ea typeface="+mn-ea"/>
                          <a:cs typeface="+mn-cs"/>
                        </a:rPr>
                        <a:t>To obtain a higher market share from growth in sales</a:t>
                      </a:r>
                    </a:p>
                    <a:p>
                      <a:pPr marL="519113" lvl="0" indent="-234950">
                        <a:buClr>
                          <a:srgbClr val="00B050"/>
                        </a:buClr>
                        <a:buFont typeface="Arial" panose="020B0604020202020204" pitchFamily="34" charset="0"/>
                        <a:buChar char="•"/>
                      </a:pPr>
                      <a:r>
                        <a:rPr kumimoji="0" lang="en-US" sz="1550" b="0" kern="1200" baseline="0" dirty="0" smtClean="0">
                          <a:solidFill>
                            <a:schemeClr val="tx1"/>
                          </a:solidFill>
                          <a:effectLst/>
                          <a:latin typeface="Calibri" panose="020F0502020204030204" pitchFamily="34" charset="0"/>
                          <a:ea typeface="+mn-ea"/>
                          <a:cs typeface="+mn-cs"/>
                        </a:rPr>
                        <a:t>To obtain cost advantages, called economies of scale, from business expansion.</a:t>
                      </a:r>
                    </a:p>
                    <a:p>
                      <a:pPr marL="342900" lvl="0" indent="-342900">
                        <a:buClr>
                          <a:srgbClr val="00B050"/>
                        </a:buClr>
                        <a:buFont typeface="Wingdings 3" panose="05040102010807070707" pitchFamily="18" charset="2"/>
                        <a:buChar char=""/>
                      </a:pPr>
                      <a:r>
                        <a:rPr kumimoji="0" lang="en-US" sz="1550" b="0" kern="1200" baseline="0" dirty="0" smtClean="0">
                          <a:solidFill>
                            <a:schemeClr val="tx1"/>
                          </a:solidFill>
                          <a:effectLst/>
                          <a:latin typeface="Calibri" panose="020F0502020204030204" pitchFamily="34" charset="0"/>
                          <a:ea typeface="+mn-ea"/>
                          <a:cs typeface="+mn-cs"/>
                        </a:rPr>
                        <a:t>Growth will only be achieved if the customers are satisfied with the products or services provided, therefor putting customers needs as a high priority is a necessary objective.</a:t>
                      </a:r>
                    </a:p>
                  </a:txBody>
                  <a:tcPr/>
                </a:tc>
              </a:tr>
            </a:tbl>
          </a:graphicData>
        </a:graphic>
      </p:graphicFrame>
      <p:sp>
        <p:nvSpPr>
          <p:cNvPr id="10" name="Title 2"/>
          <p:cNvSpPr>
            <a:spLocks noGrp="1"/>
          </p:cNvSpPr>
          <p:nvPr>
            <p:ph type="title"/>
          </p:nvPr>
        </p:nvSpPr>
        <p:spPr>
          <a:xfrm>
            <a:off x="70266" y="72008"/>
            <a:ext cx="8859452" cy="548680"/>
          </a:xfrm>
        </p:spPr>
        <p:txBody>
          <a:bodyPr>
            <a:noAutofit/>
          </a:bodyPr>
          <a:lstStyle/>
          <a:p>
            <a:r>
              <a:rPr lang="en-US" sz="3300" dirty="0"/>
              <a:t>1.5 </a:t>
            </a:r>
            <a:r>
              <a:rPr lang="en-US" sz="3300" dirty="0" smtClean="0"/>
              <a:t>- Differing Business Aims </a:t>
            </a:r>
            <a:r>
              <a:rPr lang="en-US" sz="3300" dirty="0"/>
              <a:t>and </a:t>
            </a:r>
            <a:r>
              <a:rPr lang="en-US" sz="3300" dirty="0" smtClean="0"/>
              <a:t>Objectives</a:t>
            </a:r>
            <a:endParaRPr lang="en-US" sz="3300" dirty="0"/>
          </a:p>
        </p:txBody>
      </p:sp>
      <p:graphicFrame>
        <p:nvGraphicFramePr>
          <p:cNvPr id="11" name="Table 10"/>
          <p:cNvGraphicFramePr>
            <a:graphicFrameLocks noGrp="1"/>
          </p:cNvGraphicFramePr>
          <p:nvPr>
            <p:extLst>
              <p:ext uri="{D42A27DB-BD31-4B8C-83A1-F6EECF244321}">
                <p14:modId xmlns:p14="http://schemas.microsoft.com/office/powerpoint/2010/main" val="4178091458"/>
              </p:ext>
            </p:extLst>
          </p:nvPr>
        </p:nvGraphicFramePr>
        <p:xfrm>
          <a:off x="7308304" y="1161875"/>
          <a:ext cx="1475853" cy="5393637"/>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475853"/>
              </a:tblGrid>
              <a:tr h="394917">
                <a:tc>
                  <a:txBody>
                    <a:bodyPr/>
                    <a:lstStyle/>
                    <a:p>
                      <a:pPr>
                        <a:spcAft>
                          <a:spcPts val="0"/>
                        </a:spcAft>
                      </a:pPr>
                      <a:endParaRPr lang="en-GB" sz="12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What is SMART</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is the difference between and Aim and an Objective</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would Objectives change when a company merges</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happens when Objectives are not met</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are objectives of a charity different from a private business.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34444" y="1196752"/>
            <a:ext cx="1406702"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3865171"/>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 name="Table 49"/>
          <p:cNvGraphicFramePr>
            <a:graphicFrameLocks noGrp="1"/>
          </p:cNvGraphicFramePr>
          <p:nvPr>
            <p:extLst>
              <p:ext uri="{D42A27DB-BD31-4B8C-83A1-F6EECF244321}">
                <p14:modId xmlns:p14="http://schemas.microsoft.com/office/powerpoint/2010/main" val="3818405614"/>
              </p:ext>
            </p:extLst>
          </p:nvPr>
        </p:nvGraphicFramePr>
        <p:xfrm>
          <a:off x="251520" y="1052736"/>
          <a:ext cx="7013773" cy="5311140"/>
        </p:xfrm>
        <a:graphic>
          <a:graphicData uri="http://schemas.openxmlformats.org/drawingml/2006/table">
            <a:tbl>
              <a:tblPr firstRow="1" bandRow="1">
                <a:tableStyleId>{2D5ABB26-0587-4C30-8999-92F81FD0307C}</a:tableStyleId>
              </a:tblPr>
              <a:tblGrid>
                <a:gridCol w="7013773"/>
              </a:tblGrid>
              <a:tr h="5184576">
                <a:tc>
                  <a:txBody>
                    <a:bodyPr/>
                    <a:lstStyle/>
                    <a:p>
                      <a:pPr marL="346075" lvl="0" indent="-346075">
                        <a:buClr>
                          <a:srgbClr val="00B050"/>
                        </a:buClr>
                        <a:buFont typeface="+mj-lt"/>
                        <a:buAutoNum type="arabicParenR" startAt="5"/>
                        <a:tabLst/>
                      </a:pPr>
                      <a:r>
                        <a:rPr kumimoji="0" lang="en-US" sz="1600" b="1" kern="1200" baseline="0" dirty="0" smtClean="0">
                          <a:solidFill>
                            <a:schemeClr val="tx1"/>
                          </a:solidFill>
                          <a:effectLst/>
                          <a:latin typeface="Calibri" panose="020F0502020204030204" pitchFamily="34" charset="0"/>
                          <a:ea typeface="+mn-ea"/>
                          <a:cs typeface="+mn-cs"/>
                        </a:rPr>
                        <a:t>Market Share </a:t>
                      </a:r>
                      <a:r>
                        <a:rPr kumimoji="0" lang="en-US" sz="1600" kern="1200" baseline="0" dirty="0" smtClean="0">
                          <a:solidFill>
                            <a:schemeClr val="tx1"/>
                          </a:solidFill>
                          <a:effectLst/>
                          <a:latin typeface="Calibri" panose="020F0502020204030204" pitchFamily="34" charset="0"/>
                          <a:ea typeface="+mn-ea"/>
                          <a:cs typeface="+mn-cs"/>
                        </a:rPr>
                        <a:t>– </a:t>
                      </a:r>
                    </a:p>
                    <a:p>
                      <a:pPr marL="342900" lvl="0" indent="-342900">
                        <a:spcAft>
                          <a:spcPts val="600"/>
                        </a:spcAft>
                        <a:buClr>
                          <a:srgbClr val="00B050"/>
                        </a:buClr>
                        <a:buFont typeface="Wingdings 3" panose="05040102010807070707" pitchFamily="18" charset="2"/>
                        <a:buChar char=""/>
                      </a:pPr>
                      <a:r>
                        <a:rPr kumimoji="0" lang="en-US" sz="1600" kern="1200" baseline="0" dirty="0" smtClean="0">
                          <a:solidFill>
                            <a:schemeClr val="tx1"/>
                          </a:solidFill>
                          <a:effectLst/>
                          <a:latin typeface="Calibri" panose="020F0502020204030204" pitchFamily="34" charset="0"/>
                          <a:ea typeface="+mn-ea"/>
                          <a:cs typeface="+mn-cs"/>
                        </a:rPr>
                        <a:t>If the total value of sales in a market is $100m in one year and Company A</a:t>
                      </a:r>
                      <a:r>
                        <a:rPr kumimoji="0" lang="en-US" sz="1600" b="0" kern="1200" baseline="0" dirty="0" smtClean="0">
                          <a:solidFill>
                            <a:schemeClr val="tx1"/>
                          </a:solidFill>
                          <a:effectLst/>
                          <a:latin typeface="Calibri" panose="020F0502020204030204" pitchFamily="34" charset="0"/>
                          <a:ea typeface="+mn-ea"/>
                          <a:cs typeface="+mn-cs"/>
                        </a:rPr>
                        <a:t> sold $20m, then Company A’s </a:t>
                      </a:r>
                      <a:r>
                        <a:rPr kumimoji="0" lang="en-US" sz="1600" b="1" kern="1200" baseline="0" dirty="0" smtClean="0">
                          <a:solidFill>
                            <a:schemeClr val="tx1"/>
                          </a:solidFill>
                          <a:effectLst/>
                          <a:latin typeface="Calibri" panose="020F0502020204030204" pitchFamily="34" charset="0"/>
                          <a:ea typeface="+mn-ea"/>
                          <a:cs typeface="+mn-cs"/>
                        </a:rPr>
                        <a:t>Market Share</a:t>
                      </a:r>
                      <a:r>
                        <a:rPr kumimoji="0" lang="en-US" sz="1600" b="0" kern="1200" baseline="0" dirty="0" smtClean="0">
                          <a:solidFill>
                            <a:schemeClr val="tx1"/>
                          </a:solidFill>
                          <a:effectLst/>
                          <a:latin typeface="Calibri" panose="020F0502020204030204" pitchFamily="34" charset="0"/>
                          <a:ea typeface="+mn-ea"/>
                          <a:cs typeface="+mn-cs"/>
                        </a:rPr>
                        <a:t> is 20%.</a:t>
                      </a:r>
                    </a:p>
                    <a:p>
                      <a:pPr marL="0" lvl="0" indent="0" algn="ctr">
                        <a:lnSpc>
                          <a:spcPts val="700"/>
                        </a:lnSpc>
                        <a:buClr>
                          <a:srgbClr val="00B050"/>
                        </a:buClr>
                        <a:buFont typeface="Wingdings 3" panose="05040102010807070707" pitchFamily="18" charset="2"/>
                        <a:buNone/>
                      </a:pPr>
                      <a:r>
                        <a:rPr kumimoji="0" lang="en-US" sz="1600" b="1" u="none" kern="1200" baseline="0" dirty="0" smtClean="0">
                          <a:solidFill>
                            <a:srgbClr val="FF0000"/>
                          </a:solidFill>
                          <a:effectLst/>
                          <a:latin typeface="Calibri" panose="020F0502020204030204" pitchFamily="34" charset="0"/>
                          <a:ea typeface="+mn-ea"/>
                          <a:cs typeface="+mn-cs"/>
                        </a:rPr>
                        <a:t>                      </a:t>
                      </a:r>
                      <a:r>
                        <a:rPr kumimoji="0" lang="en-US" sz="1600" b="1" u="sng" kern="1200" baseline="0" dirty="0" smtClean="0">
                          <a:solidFill>
                            <a:srgbClr val="FF0000"/>
                          </a:solidFill>
                          <a:effectLst/>
                          <a:latin typeface="Calibri" panose="020F0502020204030204" pitchFamily="34" charset="0"/>
                          <a:ea typeface="+mn-ea"/>
                          <a:cs typeface="+mn-cs"/>
                        </a:rPr>
                        <a:t>Company Sales</a:t>
                      </a:r>
                    </a:p>
                    <a:p>
                      <a:pPr marL="0" lvl="0" indent="0" algn="ctr">
                        <a:lnSpc>
                          <a:spcPts val="700"/>
                        </a:lnSpc>
                        <a:buClr>
                          <a:srgbClr val="00B050"/>
                        </a:buClr>
                        <a:buFont typeface="Wingdings 3" panose="05040102010807070707" pitchFamily="18" charset="2"/>
                        <a:buNone/>
                      </a:pPr>
                      <a:r>
                        <a:rPr kumimoji="0" lang="en-US" sz="1600" b="1" kern="1200" baseline="0" dirty="0" smtClean="0">
                          <a:solidFill>
                            <a:srgbClr val="FF0000"/>
                          </a:solidFill>
                          <a:effectLst/>
                          <a:latin typeface="Calibri" panose="020F0502020204030204" pitchFamily="34" charset="0"/>
                          <a:ea typeface="+mn-ea"/>
                          <a:cs typeface="+mn-cs"/>
                        </a:rPr>
                        <a:t>Market Share %  =                                     X 100</a:t>
                      </a:r>
                    </a:p>
                    <a:p>
                      <a:pPr marL="0" lvl="0" indent="0" algn="ctr">
                        <a:lnSpc>
                          <a:spcPts val="700"/>
                        </a:lnSpc>
                        <a:buClr>
                          <a:srgbClr val="00B050"/>
                        </a:buClr>
                        <a:buFont typeface="Wingdings 3" panose="05040102010807070707" pitchFamily="18" charset="2"/>
                        <a:buNone/>
                      </a:pPr>
                      <a:r>
                        <a:rPr kumimoji="0" lang="en-US" sz="1600" b="1" kern="1200" baseline="0" dirty="0" smtClean="0">
                          <a:solidFill>
                            <a:srgbClr val="FF0000"/>
                          </a:solidFill>
                          <a:effectLst/>
                          <a:latin typeface="Calibri" panose="020F0502020204030204" pitchFamily="34" charset="0"/>
                          <a:ea typeface="+mn-ea"/>
                          <a:cs typeface="+mn-cs"/>
                        </a:rPr>
                        <a:t>                      Total Market Sales</a:t>
                      </a:r>
                    </a:p>
                    <a:p>
                      <a:pPr marL="285750" lvl="0" indent="-285750" algn="l">
                        <a:buClr>
                          <a:srgbClr val="00B050"/>
                        </a:buClr>
                        <a:buFont typeface="Wingdings 3" panose="05040102010807070707" pitchFamily="18" charset="2"/>
                        <a:buChar char=""/>
                      </a:pPr>
                      <a:r>
                        <a:rPr kumimoji="0" lang="en-US" sz="1600" b="0" kern="1200" baseline="0" dirty="0" smtClean="0">
                          <a:solidFill>
                            <a:schemeClr val="tx1"/>
                          </a:solidFill>
                          <a:effectLst/>
                          <a:latin typeface="Calibri" panose="020F0502020204030204" pitchFamily="34" charset="0"/>
                          <a:ea typeface="+mn-ea"/>
                          <a:cs typeface="+mn-cs"/>
                        </a:rPr>
                        <a:t>Increased market share gives a business:</a:t>
                      </a:r>
                    </a:p>
                    <a:p>
                      <a:pPr marL="568325" lvl="0" indent="-285750" algn="l">
                        <a:buClr>
                          <a:srgbClr val="00B050"/>
                        </a:buClr>
                        <a:buFont typeface="Arial" panose="020B0604020202020204" pitchFamily="34" charset="0"/>
                        <a:buChar char="•"/>
                        <a:tabLst/>
                      </a:pPr>
                      <a:r>
                        <a:rPr kumimoji="0" lang="en-US" sz="1600" b="0" kern="1200" baseline="0" dirty="0" smtClean="0">
                          <a:solidFill>
                            <a:schemeClr val="tx1"/>
                          </a:solidFill>
                          <a:effectLst/>
                          <a:latin typeface="Calibri" panose="020F0502020204030204" pitchFamily="34" charset="0"/>
                          <a:ea typeface="+mn-ea"/>
                          <a:cs typeface="+mn-cs"/>
                        </a:rPr>
                        <a:t>Good Publicity, as they could claim to be “the most popular’</a:t>
                      </a:r>
                    </a:p>
                    <a:p>
                      <a:pPr marL="568325" lvl="0" indent="-285750" algn="l">
                        <a:buClr>
                          <a:srgbClr val="00B050"/>
                        </a:buClr>
                        <a:buFont typeface="Arial" panose="020B0604020202020204" pitchFamily="34" charset="0"/>
                        <a:buChar char="•"/>
                        <a:tabLst/>
                      </a:pPr>
                      <a:r>
                        <a:rPr kumimoji="0" lang="en-US" sz="1600" b="0" kern="1200" baseline="0" dirty="0" smtClean="0">
                          <a:solidFill>
                            <a:schemeClr val="tx1"/>
                          </a:solidFill>
                          <a:effectLst/>
                          <a:latin typeface="Calibri" panose="020F0502020204030204" pitchFamily="34" charset="0"/>
                          <a:ea typeface="+mn-ea"/>
                          <a:cs typeface="+mn-cs"/>
                        </a:rPr>
                        <a:t>Increased influence over suppliers, as they will be keen to sell to a business that is becoming relatively larger than others in the business</a:t>
                      </a:r>
                    </a:p>
                    <a:p>
                      <a:pPr marL="568325" lvl="0" indent="-285750" algn="l">
                        <a:buClr>
                          <a:srgbClr val="00B050"/>
                        </a:buClr>
                        <a:buFont typeface="Arial" panose="020B0604020202020204" pitchFamily="34" charset="0"/>
                        <a:buChar char="•"/>
                        <a:tabLst/>
                      </a:pPr>
                      <a:r>
                        <a:rPr kumimoji="0" lang="en-US" sz="1600" b="0" kern="1200" baseline="0" dirty="0" smtClean="0">
                          <a:solidFill>
                            <a:schemeClr val="tx1"/>
                          </a:solidFill>
                          <a:effectLst/>
                          <a:latin typeface="Calibri" panose="020F0502020204030204" pitchFamily="34" charset="0"/>
                          <a:ea typeface="+mn-ea"/>
                          <a:cs typeface="+mn-cs"/>
                        </a:rPr>
                        <a:t>Increased influence over customers (e/g/ setting prices)</a:t>
                      </a:r>
                    </a:p>
                    <a:p>
                      <a:pPr marL="342900" lvl="0" indent="-342900">
                        <a:buClr>
                          <a:srgbClr val="00B050"/>
                        </a:buClr>
                        <a:buFont typeface="+mj-lt"/>
                        <a:buAutoNum type="arabicParenR" startAt="6"/>
                      </a:pPr>
                      <a:r>
                        <a:rPr kumimoji="0" lang="en-US" sz="1600" b="1" kern="1200" baseline="0" dirty="0" smtClean="0">
                          <a:solidFill>
                            <a:schemeClr val="tx1"/>
                          </a:solidFill>
                          <a:effectLst/>
                          <a:latin typeface="Calibri" panose="020F0502020204030204" pitchFamily="34" charset="0"/>
                          <a:ea typeface="+mn-ea"/>
                          <a:cs typeface="+mn-cs"/>
                        </a:rPr>
                        <a:t>Providing a Service to Society - </a:t>
                      </a:r>
                    </a:p>
                    <a:p>
                      <a:pPr marL="285750" lvl="0" indent="-285750">
                        <a:buClr>
                          <a:srgbClr val="00B050"/>
                        </a:buClr>
                        <a:buFont typeface="Wingdings 3" panose="05040102010807070707" pitchFamily="18" charset="2"/>
                        <a:buChar char=""/>
                      </a:pPr>
                      <a:r>
                        <a:rPr kumimoji="0" lang="en-US" sz="1600" b="1" kern="1200" baseline="0" dirty="0" smtClean="0">
                          <a:solidFill>
                            <a:schemeClr val="tx1"/>
                          </a:solidFill>
                          <a:effectLst/>
                          <a:latin typeface="Calibri" panose="020F0502020204030204" pitchFamily="34" charset="0"/>
                          <a:ea typeface="+mn-ea"/>
                          <a:cs typeface="+mn-cs"/>
                        </a:rPr>
                        <a:t>Social Enterprises</a:t>
                      </a:r>
                      <a:r>
                        <a:rPr kumimoji="0" lang="en-US" sz="1600" b="0" kern="1200" baseline="0" dirty="0" smtClean="0">
                          <a:solidFill>
                            <a:schemeClr val="tx1"/>
                          </a:solidFill>
                          <a:effectLst/>
                          <a:latin typeface="Calibri" panose="020F0502020204030204" pitchFamily="34" charset="0"/>
                          <a:ea typeface="+mn-ea"/>
                          <a:cs typeface="+mn-cs"/>
                        </a:rPr>
                        <a:t> are operated by private individuals within the private sector but they do not have profit as an objective. The people operating the social enterprise often set </a:t>
                      </a:r>
                      <a:r>
                        <a:rPr kumimoji="0" lang="en-US" sz="1600" b="1" kern="1200" baseline="0" dirty="0" smtClean="0">
                          <a:solidFill>
                            <a:schemeClr val="tx1"/>
                          </a:solidFill>
                          <a:effectLst/>
                          <a:latin typeface="Calibri" panose="020F0502020204030204" pitchFamily="34" charset="0"/>
                          <a:ea typeface="+mn-ea"/>
                          <a:cs typeface="+mn-cs"/>
                        </a:rPr>
                        <a:t>three </a:t>
                      </a:r>
                      <a:r>
                        <a:rPr kumimoji="0" lang="en-US" sz="1600" b="0" kern="1200" baseline="0" dirty="0" smtClean="0">
                          <a:solidFill>
                            <a:schemeClr val="tx1"/>
                          </a:solidFill>
                          <a:effectLst/>
                          <a:latin typeface="Calibri" panose="020F0502020204030204" pitchFamily="34" charset="0"/>
                          <a:ea typeface="+mn-ea"/>
                          <a:cs typeface="+mn-cs"/>
                        </a:rPr>
                        <a:t>objectives for the business</a:t>
                      </a:r>
                      <a:r>
                        <a:rPr kumimoji="0" lang="en-US" sz="1600" b="1" kern="1200" baseline="0" dirty="0" smtClean="0">
                          <a:solidFill>
                            <a:schemeClr val="tx1"/>
                          </a:solidFill>
                          <a:effectLst/>
                          <a:latin typeface="Calibri" panose="020F0502020204030204" pitchFamily="34" charset="0"/>
                          <a:ea typeface="+mn-ea"/>
                          <a:cs typeface="+mn-cs"/>
                        </a:rPr>
                        <a:t>:</a:t>
                      </a:r>
                    </a:p>
                    <a:p>
                      <a:pPr marL="285750" lvl="0" indent="-285750">
                        <a:buClr>
                          <a:srgbClr val="00B050"/>
                        </a:buClr>
                        <a:buFont typeface="Wingdings 3" panose="05040102010807070707" pitchFamily="18" charset="2"/>
                        <a:buChar char=""/>
                      </a:pPr>
                      <a:r>
                        <a:rPr kumimoji="0" lang="en-US" sz="1600" b="1" kern="1200" baseline="0" dirty="0" smtClean="0">
                          <a:solidFill>
                            <a:schemeClr val="tx1"/>
                          </a:solidFill>
                          <a:effectLst/>
                          <a:latin typeface="Calibri" panose="020F0502020204030204" pitchFamily="34" charset="0"/>
                          <a:ea typeface="+mn-ea"/>
                          <a:cs typeface="+mn-cs"/>
                        </a:rPr>
                        <a:t>Social – </a:t>
                      </a:r>
                      <a:r>
                        <a:rPr kumimoji="0" lang="en-US" sz="1600" b="0" kern="1200" baseline="0" dirty="0" smtClean="0">
                          <a:solidFill>
                            <a:schemeClr val="tx1"/>
                          </a:solidFill>
                          <a:effectLst/>
                          <a:latin typeface="Calibri" panose="020F0502020204030204" pitchFamily="34" charset="0"/>
                          <a:ea typeface="+mn-ea"/>
                          <a:cs typeface="+mn-cs"/>
                        </a:rPr>
                        <a:t>to provide jobs and support for disadvantaged groups in society, such as the disables or homeless.</a:t>
                      </a:r>
                      <a:endParaRPr kumimoji="0" lang="en-US" sz="1600" b="1" kern="1200" baseline="0" dirty="0" smtClean="0">
                        <a:solidFill>
                          <a:schemeClr val="tx1"/>
                        </a:solidFill>
                        <a:effectLst/>
                        <a:latin typeface="Calibri" panose="020F0502020204030204" pitchFamily="34" charset="0"/>
                        <a:ea typeface="+mn-ea"/>
                        <a:cs typeface="+mn-cs"/>
                      </a:endParaRPr>
                    </a:p>
                    <a:p>
                      <a:pPr marL="285750" lvl="0" indent="-285750">
                        <a:buClr>
                          <a:srgbClr val="00B050"/>
                        </a:buClr>
                        <a:buFont typeface="Wingdings 3" panose="05040102010807070707" pitchFamily="18" charset="2"/>
                        <a:buChar char=""/>
                      </a:pPr>
                      <a:r>
                        <a:rPr kumimoji="0" lang="en-US" sz="1600" b="1" kern="1200" baseline="0" dirty="0" smtClean="0">
                          <a:solidFill>
                            <a:schemeClr val="tx1"/>
                          </a:solidFill>
                          <a:effectLst/>
                          <a:latin typeface="Calibri" panose="020F0502020204030204" pitchFamily="34" charset="0"/>
                          <a:ea typeface="+mn-ea"/>
                          <a:cs typeface="+mn-cs"/>
                        </a:rPr>
                        <a:t>Environmental – </a:t>
                      </a:r>
                      <a:r>
                        <a:rPr kumimoji="0" lang="en-US" sz="1600" b="0" kern="1200" baseline="0" dirty="0" smtClean="0">
                          <a:solidFill>
                            <a:schemeClr val="tx1"/>
                          </a:solidFill>
                          <a:effectLst/>
                          <a:latin typeface="Calibri" panose="020F0502020204030204" pitchFamily="34" charset="0"/>
                          <a:ea typeface="+mn-ea"/>
                          <a:cs typeface="+mn-cs"/>
                        </a:rPr>
                        <a:t>to protect and clean the environment</a:t>
                      </a:r>
                    </a:p>
                    <a:p>
                      <a:pPr marL="285750" lvl="0" indent="-285750">
                        <a:buClr>
                          <a:srgbClr val="00B050"/>
                        </a:buClr>
                        <a:buFont typeface="Wingdings 3" panose="05040102010807070707" pitchFamily="18" charset="2"/>
                        <a:buChar char=""/>
                      </a:pPr>
                      <a:r>
                        <a:rPr kumimoji="0" lang="en-US" sz="1600" b="1" kern="1200" baseline="0" dirty="0" smtClean="0">
                          <a:solidFill>
                            <a:schemeClr val="tx1"/>
                          </a:solidFill>
                          <a:effectLst/>
                          <a:latin typeface="Calibri" panose="020F0502020204030204" pitchFamily="34" charset="0"/>
                          <a:ea typeface="+mn-ea"/>
                          <a:cs typeface="+mn-cs"/>
                        </a:rPr>
                        <a:t>Financial – </a:t>
                      </a:r>
                      <a:r>
                        <a:rPr kumimoji="0" lang="en-US" sz="1600" b="0" kern="1200" baseline="0" dirty="0" smtClean="0">
                          <a:solidFill>
                            <a:schemeClr val="tx1"/>
                          </a:solidFill>
                          <a:effectLst/>
                          <a:latin typeface="Calibri" panose="020F0502020204030204" pitchFamily="34" charset="0"/>
                          <a:ea typeface="+mn-ea"/>
                          <a:cs typeface="+mn-cs"/>
                        </a:rPr>
                        <a:t>to make a profit to invest back into the social </a:t>
                      </a:r>
                      <a:br>
                        <a:rPr kumimoji="0" lang="en-US" sz="1600" b="0" kern="1200" baseline="0" dirty="0" smtClean="0">
                          <a:solidFill>
                            <a:schemeClr val="tx1"/>
                          </a:solidFill>
                          <a:effectLst/>
                          <a:latin typeface="Calibri" panose="020F0502020204030204" pitchFamily="34" charset="0"/>
                          <a:ea typeface="+mn-ea"/>
                          <a:cs typeface="+mn-cs"/>
                        </a:rPr>
                      </a:br>
                      <a:r>
                        <a:rPr kumimoji="0" lang="en-US" sz="1600" b="0" kern="1200" baseline="0" dirty="0" smtClean="0">
                          <a:solidFill>
                            <a:schemeClr val="tx1"/>
                          </a:solidFill>
                          <a:effectLst/>
                          <a:latin typeface="Calibri" panose="020F0502020204030204" pitchFamily="34" charset="0"/>
                          <a:ea typeface="+mn-ea"/>
                          <a:cs typeface="+mn-cs"/>
                        </a:rPr>
                        <a:t>enterprise and expand the social work that is being done.</a:t>
                      </a:r>
                    </a:p>
                    <a:p>
                      <a:pPr marL="285750" lvl="0" indent="-285750">
                        <a:buClr>
                          <a:srgbClr val="00B050"/>
                        </a:buClr>
                        <a:buFont typeface="Wingdings 3" panose="05040102010807070707" pitchFamily="18" charset="2"/>
                        <a:buChar char=""/>
                      </a:pPr>
                      <a:r>
                        <a:rPr kumimoji="0" lang="en-US" sz="1600" b="0" kern="1200" baseline="0" dirty="0" smtClean="0">
                          <a:solidFill>
                            <a:schemeClr val="tx1"/>
                          </a:solidFill>
                          <a:effectLst/>
                          <a:latin typeface="Calibri" panose="020F0502020204030204" pitchFamily="34" charset="0"/>
                          <a:ea typeface="+mn-ea"/>
                          <a:cs typeface="+mn-cs"/>
                        </a:rPr>
                        <a:t>An example of a social enterprise is the </a:t>
                      </a:r>
                      <a:r>
                        <a:rPr kumimoji="0" lang="en-GB" sz="1600" b="1" kern="1200" baseline="0" dirty="0" smtClean="0">
                          <a:solidFill>
                            <a:schemeClr val="tx1"/>
                          </a:solidFill>
                          <a:effectLst/>
                          <a:latin typeface="Calibri" panose="020F0502020204030204" pitchFamily="34" charset="0"/>
                          <a:ea typeface="+mn-ea"/>
                          <a:cs typeface="+mn-cs"/>
                        </a:rPr>
                        <a:t>Hands Along </a:t>
                      </a:r>
                      <a:br>
                        <a:rPr kumimoji="0" lang="en-GB" sz="1600" b="1" kern="1200" baseline="0" dirty="0" smtClean="0">
                          <a:solidFill>
                            <a:schemeClr val="tx1"/>
                          </a:solidFill>
                          <a:effectLst/>
                          <a:latin typeface="Calibri" panose="020F0502020204030204" pitchFamily="34" charset="0"/>
                          <a:ea typeface="+mn-ea"/>
                          <a:cs typeface="+mn-cs"/>
                        </a:rPr>
                      </a:br>
                      <a:r>
                        <a:rPr kumimoji="0" lang="en-GB" sz="1600" b="1" kern="1200" baseline="0" dirty="0" smtClean="0">
                          <a:solidFill>
                            <a:schemeClr val="tx1"/>
                          </a:solidFill>
                          <a:effectLst/>
                          <a:latin typeface="Calibri" panose="020F0502020204030204" pitchFamily="34" charset="0"/>
                          <a:ea typeface="+mn-ea"/>
                          <a:cs typeface="+mn-cs"/>
                        </a:rPr>
                        <a:t>the Nile</a:t>
                      </a:r>
                      <a:r>
                        <a:rPr kumimoji="0" lang="en-US" sz="1600" b="1" kern="1200" baseline="0" dirty="0" smtClean="0">
                          <a:solidFill>
                            <a:schemeClr val="tx1"/>
                          </a:solidFill>
                          <a:effectLst/>
                          <a:latin typeface="Calibri" panose="020F0502020204030204" pitchFamily="34" charset="0"/>
                          <a:ea typeface="+mn-ea"/>
                          <a:cs typeface="+mn-cs"/>
                        </a:rPr>
                        <a:t> project</a:t>
                      </a:r>
                      <a:r>
                        <a:rPr kumimoji="0" lang="en-US" sz="1600" b="0" kern="1200" baseline="0" dirty="0" smtClean="0">
                          <a:solidFill>
                            <a:schemeClr val="tx1"/>
                          </a:solidFill>
                          <a:effectLst/>
                          <a:latin typeface="Calibri" panose="020F0502020204030204" pitchFamily="34" charset="0"/>
                          <a:ea typeface="+mn-ea"/>
                          <a:cs typeface="+mn-cs"/>
                        </a:rPr>
                        <a:t> and the </a:t>
                      </a:r>
                      <a:r>
                        <a:rPr kumimoji="0" lang="en-US" sz="1600" b="1" kern="1200" baseline="0" dirty="0" err="1" smtClean="0">
                          <a:solidFill>
                            <a:schemeClr val="tx1"/>
                          </a:solidFill>
                          <a:effectLst/>
                          <a:latin typeface="Calibri" panose="020F0502020204030204" pitchFamily="34" charset="0"/>
                          <a:ea typeface="+mn-ea"/>
                          <a:cs typeface="+mn-cs"/>
                        </a:rPr>
                        <a:t>Zabaleen</a:t>
                      </a:r>
                      <a:r>
                        <a:rPr kumimoji="0" lang="en-US" sz="1600" b="0" kern="1200" baseline="0" dirty="0" smtClean="0">
                          <a:solidFill>
                            <a:schemeClr val="tx1"/>
                          </a:solidFill>
                          <a:effectLst/>
                          <a:latin typeface="Calibri" panose="020F0502020204030204" pitchFamily="34" charset="0"/>
                          <a:ea typeface="+mn-ea"/>
                          <a:cs typeface="+mn-cs"/>
                        </a:rPr>
                        <a:t> reclamation projects </a:t>
                      </a:r>
                      <a:br>
                        <a:rPr kumimoji="0" lang="en-US" sz="1600" b="0" kern="1200" baseline="0" dirty="0" smtClean="0">
                          <a:solidFill>
                            <a:schemeClr val="tx1"/>
                          </a:solidFill>
                          <a:effectLst/>
                          <a:latin typeface="Calibri" panose="020F0502020204030204" pitchFamily="34" charset="0"/>
                          <a:ea typeface="+mn-ea"/>
                          <a:cs typeface="+mn-cs"/>
                        </a:rPr>
                      </a:br>
                      <a:r>
                        <a:rPr kumimoji="0" lang="en-US" sz="1600" b="0" kern="1200" baseline="0" dirty="0" smtClean="0">
                          <a:solidFill>
                            <a:schemeClr val="tx1"/>
                          </a:solidFill>
                          <a:effectLst/>
                          <a:latin typeface="Calibri" panose="020F0502020204030204" pitchFamily="34" charset="0"/>
                          <a:ea typeface="+mn-ea"/>
                          <a:cs typeface="+mn-cs"/>
                        </a:rPr>
                        <a:t>in Egypt or the </a:t>
                      </a:r>
                      <a:r>
                        <a:rPr kumimoji="0" lang="en-US" sz="1600" b="1" kern="1200" baseline="0" dirty="0" err="1" smtClean="0">
                          <a:solidFill>
                            <a:schemeClr val="tx1"/>
                          </a:solidFill>
                          <a:effectLst/>
                          <a:latin typeface="Calibri" panose="020F0502020204030204" pitchFamily="34" charset="0"/>
                          <a:ea typeface="+mn-ea"/>
                          <a:cs typeface="+mn-cs"/>
                        </a:rPr>
                        <a:t>RangSutra</a:t>
                      </a:r>
                      <a:r>
                        <a:rPr kumimoji="0" lang="en-US" sz="1600" b="0" kern="1200" baseline="0" dirty="0" smtClean="0">
                          <a:solidFill>
                            <a:schemeClr val="tx1"/>
                          </a:solidFill>
                          <a:effectLst/>
                          <a:latin typeface="Calibri" panose="020F0502020204030204" pitchFamily="34" charset="0"/>
                          <a:ea typeface="+mn-ea"/>
                          <a:cs typeface="+mn-cs"/>
                        </a:rPr>
                        <a:t> project in India.</a:t>
                      </a:r>
                    </a:p>
                  </a:txBody>
                  <a:tcPr/>
                </a:tc>
              </a:tr>
            </a:tbl>
          </a:graphicData>
        </a:graphic>
      </p:graphicFrame>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4616" y="5373216"/>
            <a:ext cx="1619672" cy="1214754"/>
          </a:xfrm>
          <a:prstGeom prst="rect">
            <a:avLst/>
          </a:prstGeom>
          <a:noFill/>
          <a:effectLst>
            <a:outerShdw blurRad="203200" dist="38100" dir="2700000" sx="104000" sy="104000" algn="tl" rotWithShape="0">
              <a:prstClr val="black">
                <a:alpha val="30000"/>
              </a:prstClr>
            </a:outerShdw>
          </a:effectLst>
        </p:spPr>
      </p:pic>
      <p:sp>
        <p:nvSpPr>
          <p:cNvPr id="10" name="Title 2"/>
          <p:cNvSpPr>
            <a:spLocks noGrp="1"/>
          </p:cNvSpPr>
          <p:nvPr>
            <p:ph type="title"/>
          </p:nvPr>
        </p:nvSpPr>
        <p:spPr>
          <a:xfrm>
            <a:off x="70266" y="72008"/>
            <a:ext cx="8859452" cy="548680"/>
          </a:xfrm>
        </p:spPr>
        <p:txBody>
          <a:bodyPr>
            <a:noAutofit/>
          </a:bodyPr>
          <a:lstStyle/>
          <a:p>
            <a:r>
              <a:rPr lang="en-US" sz="3300" dirty="0"/>
              <a:t>1.5 </a:t>
            </a:r>
            <a:r>
              <a:rPr lang="en-US" sz="3300" dirty="0" smtClean="0"/>
              <a:t>- Differing Business Aims </a:t>
            </a:r>
            <a:r>
              <a:rPr lang="en-US" sz="3300" dirty="0"/>
              <a:t>and </a:t>
            </a:r>
            <a:r>
              <a:rPr lang="en-US" sz="3300" dirty="0" smtClean="0"/>
              <a:t>Objectives</a:t>
            </a:r>
            <a:endParaRPr lang="en-US" sz="3300" dirty="0"/>
          </a:p>
        </p:txBody>
      </p:sp>
      <p:graphicFrame>
        <p:nvGraphicFramePr>
          <p:cNvPr id="11" name="Table 10"/>
          <p:cNvGraphicFramePr>
            <a:graphicFrameLocks noGrp="1"/>
          </p:cNvGraphicFramePr>
          <p:nvPr>
            <p:extLst>
              <p:ext uri="{D42A27DB-BD31-4B8C-83A1-F6EECF244321}">
                <p14:modId xmlns:p14="http://schemas.microsoft.com/office/powerpoint/2010/main" val="4178091458"/>
              </p:ext>
            </p:extLst>
          </p:nvPr>
        </p:nvGraphicFramePr>
        <p:xfrm>
          <a:off x="7308304" y="1161875"/>
          <a:ext cx="1475853" cy="5393637"/>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475853"/>
              </a:tblGrid>
              <a:tr h="394917">
                <a:tc>
                  <a:txBody>
                    <a:bodyPr/>
                    <a:lstStyle/>
                    <a:p>
                      <a:pPr>
                        <a:spcAft>
                          <a:spcPts val="0"/>
                        </a:spcAft>
                      </a:pPr>
                      <a:endParaRPr lang="en-GB" sz="12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012107">
                <a:tc>
                  <a:txBody>
                    <a:bodyPr/>
                    <a:lstStyle/>
                    <a:p>
                      <a:pPr marL="177800" indent="-177800" algn="l">
                        <a:spcAft>
                          <a:spcPts val="600"/>
                        </a:spcAft>
                        <a:buFontTx/>
                        <a:buBlip>
                          <a:blip r:embed="rId4"/>
                        </a:buBlip>
                      </a:pPr>
                      <a:r>
                        <a:rPr lang="en-GB" sz="1400" baseline="0" dirty="0" smtClean="0">
                          <a:solidFill>
                            <a:srgbClr val="FF0000"/>
                          </a:solidFill>
                          <a:effectLst/>
                          <a:latin typeface="Arial" pitchFamily="34" charset="0"/>
                          <a:ea typeface="Times New Roman"/>
                          <a:cs typeface="Arial" pitchFamily="34" charset="0"/>
                        </a:rPr>
                        <a:t>What is SMART</a:t>
                      </a:r>
                    </a:p>
                    <a:p>
                      <a:pPr marL="177800" indent="-177800" algn="l">
                        <a:spcAft>
                          <a:spcPts val="600"/>
                        </a:spcAft>
                        <a:buFontTx/>
                        <a:buBlip>
                          <a:blip r:embed="rId4"/>
                        </a:buBlip>
                      </a:pPr>
                      <a:r>
                        <a:rPr lang="en-GB" sz="1400" baseline="0" dirty="0" smtClean="0">
                          <a:solidFill>
                            <a:schemeClr val="tx1"/>
                          </a:solidFill>
                          <a:effectLst/>
                          <a:latin typeface="Arial" pitchFamily="34" charset="0"/>
                          <a:ea typeface="Times New Roman"/>
                          <a:cs typeface="Arial" pitchFamily="34" charset="0"/>
                        </a:rPr>
                        <a:t>What is the difference between and Aim and an Objective</a:t>
                      </a:r>
                    </a:p>
                    <a:p>
                      <a:pPr marL="177800" indent="-177800" algn="l">
                        <a:spcAft>
                          <a:spcPts val="600"/>
                        </a:spcAft>
                        <a:buFontTx/>
                        <a:buBlip>
                          <a:blip r:embed="rId4"/>
                        </a:buBlip>
                      </a:pPr>
                      <a:r>
                        <a:rPr lang="en-GB" sz="1400" baseline="0" dirty="0" smtClean="0">
                          <a:solidFill>
                            <a:srgbClr val="FF0000"/>
                          </a:solidFill>
                          <a:effectLst/>
                          <a:latin typeface="Arial" pitchFamily="34" charset="0"/>
                          <a:ea typeface="Times New Roman"/>
                          <a:cs typeface="Arial" pitchFamily="34" charset="0"/>
                        </a:rPr>
                        <a:t>Why would Objectives change when a company merges</a:t>
                      </a:r>
                    </a:p>
                    <a:p>
                      <a:pPr marL="177800" indent="-177800" algn="l">
                        <a:spcAft>
                          <a:spcPts val="600"/>
                        </a:spcAft>
                        <a:buFontTx/>
                        <a:buBlip>
                          <a:blip r:embed="rId4"/>
                        </a:buBlip>
                      </a:pPr>
                      <a:r>
                        <a:rPr lang="en-GB" sz="1400" baseline="0" dirty="0" smtClean="0">
                          <a:solidFill>
                            <a:schemeClr val="tx1"/>
                          </a:solidFill>
                          <a:effectLst/>
                          <a:latin typeface="Arial" pitchFamily="34" charset="0"/>
                          <a:ea typeface="Times New Roman"/>
                          <a:cs typeface="Arial" pitchFamily="34" charset="0"/>
                        </a:rPr>
                        <a:t>What happens when Objectives are not met</a:t>
                      </a:r>
                    </a:p>
                    <a:p>
                      <a:pPr marL="177800" indent="-177800" algn="l">
                        <a:spcAft>
                          <a:spcPts val="600"/>
                        </a:spcAft>
                        <a:buFontTx/>
                        <a:buBlip>
                          <a:blip r:embed="rId4"/>
                        </a:buBlip>
                      </a:pPr>
                      <a:r>
                        <a:rPr lang="en-GB" sz="1400" baseline="0" dirty="0" smtClean="0">
                          <a:solidFill>
                            <a:srgbClr val="FF0000"/>
                          </a:solidFill>
                          <a:effectLst/>
                          <a:latin typeface="Arial" pitchFamily="34" charset="0"/>
                          <a:ea typeface="Times New Roman"/>
                          <a:cs typeface="Arial" pitchFamily="34" charset="0"/>
                        </a:rPr>
                        <a:t>How are objectives of a charity different from a private business.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2" name="Picture 4"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34444" y="1196752"/>
            <a:ext cx="1406702"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7960158"/>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579790520"/>
              </p:ext>
            </p:extLst>
          </p:nvPr>
        </p:nvGraphicFramePr>
        <p:xfrm>
          <a:off x="7164287" y="1124851"/>
          <a:ext cx="1656185" cy="5472501"/>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656185"/>
              </a:tblGrid>
              <a:tr h="468856">
                <a:tc>
                  <a:txBody>
                    <a:bodyPr/>
                    <a:lstStyle/>
                    <a:p>
                      <a:pPr>
                        <a:spcAft>
                          <a:spcPts val="0"/>
                        </a:spcAft>
                      </a:pPr>
                      <a:endParaRPr lang="en-GB" sz="141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03645">
                <a:tc>
                  <a:txBody>
                    <a:bodyPr/>
                    <a:lstStyle/>
                    <a:p>
                      <a:pPr marL="177800" indent="-177800" algn="l">
                        <a:spcAft>
                          <a:spcPts val="600"/>
                        </a:spcAft>
                        <a:buFontTx/>
                        <a:buBlip>
                          <a:blip r:embed="rId3"/>
                        </a:buBlip>
                      </a:pPr>
                      <a:r>
                        <a:rPr lang="en-GB" sz="1410" baseline="0" dirty="0" smtClean="0">
                          <a:solidFill>
                            <a:srgbClr val="FF0000"/>
                          </a:solidFill>
                          <a:effectLst/>
                          <a:latin typeface="Arial" pitchFamily="34" charset="0"/>
                          <a:ea typeface="Times New Roman"/>
                          <a:cs typeface="Arial" pitchFamily="34" charset="0"/>
                        </a:rPr>
                        <a:t>What happens when companies merge</a:t>
                      </a:r>
                    </a:p>
                    <a:p>
                      <a:pPr marL="177800" indent="-177800" algn="l">
                        <a:spcAft>
                          <a:spcPts val="600"/>
                        </a:spcAft>
                        <a:buFontTx/>
                        <a:buBlip>
                          <a:blip r:embed="rId3"/>
                        </a:buBlip>
                      </a:pPr>
                      <a:r>
                        <a:rPr lang="en-GB" sz="1410" baseline="0" dirty="0" smtClean="0">
                          <a:solidFill>
                            <a:schemeClr val="tx1"/>
                          </a:solidFill>
                          <a:effectLst/>
                          <a:latin typeface="Arial" pitchFamily="34" charset="0"/>
                          <a:ea typeface="Times New Roman"/>
                          <a:cs typeface="Arial" pitchFamily="34" charset="0"/>
                        </a:rPr>
                        <a:t>What is a hostile takeover</a:t>
                      </a:r>
                    </a:p>
                    <a:p>
                      <a:pPr marL="177800" indent="-177800" algn="l">
                        <a:spcAft>
                          <a:spcPts val="600"/>
                        </a:spcAft>
                        <a:buFontTx/>
                        <a:buBlip>
                          <a:blip r:embed="rId3"/>
                        </a:buBlip>
                      </a:pPr>
                      <a:r>
                        <a:rPr lang="en-GB" sz="1410" baseline="0" dirty="0" smtClean="0">
                          <a:solidFill>
                            <a:srgbClr val="FF0000"/>
                          </a:solidFill>
                          <a:effectLst/>
                          <a:latin typeface="Arial" pitchFamily="34" charset="0"/>
                          <a:ea typeface="Times New Roman"/>
                          <a:cs typeface="Arial" pitchFamily="34" charset="0"/>
                        </a:rPr>
                        <a:t>Should a government stop certain mergers</a:t>
                      </a:r>
                    </a:p>
                    <a:p>
                      <a:pPr marL="177800" indent="-177800" algn="l">
                        <a:spcAft>
                          <a:spcPts val="600"/>
                        </a:spcAft>
                        <a:buFontTx/>
                        <a:buBlip>
                          <a:blip r:embed="rId3"/>
                        </a:buBlip>
                      </a:pPr>
                      <a:r>
                        <a:rPr lang="en-GB" sz="1410" baseline="0" dirty="0" smtClean="0">
                          <a:solidFill>
                            <a:schemeClr val="tx1"/>
                          </a:solidFill>
                          <a:effectLst/>
                          <a:latin typeface="Arial" pitchFamily="34" charset="0"/>
                          <a:ea typeface="Times New Roman"/>
                          <a:cs typeface="Arial" pitchFamily="34" charset="0"/>
                        </a:rPr>
                        <a:t>What does a Monopoly mean</a:t>
                      </a:r>
                    </a:p>
                    <a:p>
                      <a:pPr marL="177800" indent="-177800" algn="l">
                        <a:spcAft>
                          <a:spcPts val="600"/>
                        </a:spcAft>
                        <a:buFontTx/>
                        <a:buBlip>
                          <a:blip r:embed="rId3"/>
                        </a:buBlip>
                      </a:pPr>
                      <a:r>
                        <a:rPr lang="en-GB" sz="1410" baseline="0" dirty="0" smtClean="0">
                          <a:solidFill>
                            <a:srgbClr val="FF0000"/>
                          </a:solidFill>
                          <a:effectLst/>
                          <a:latin typeface="Arial" pitchFamily="34" charset="0"/>
                          <a:ea typeface="Times New Roman"/>
                          <a:cs typeface="Arial" pitchFamily="34" charset="0"/>
                        </a:rPr>
                        <a:t>What happens when a company de-merges</a:t>
                      </a:r>
                    </a:p>
                    <a:p>
                      <a:pPr marL="177800" indent="-177800" algn="l">
                        <a:spcAft>
                          <a:spcPts val="600"/>
                        </a:spcAft>
                        <a:buFontTx/>
                        <a:buBlip>
                          <a:blip r:embed="rId3"/>
                        </a:buBlip>
                      </a:pPr>
                      <a:r>
                        <a:rPr lang="en-GB" sz="1410" baseline="0" dirty="0" smtClean="0">
                          <a:solidFill>
                            <a:schemeClr val="tx1"/>
                          </a:solidFill>
                          <a:effectLst/>
                          <a:latin typeface="Arial" pitchFamily="34" charset="0"/>
                          <a:ea typeface="Times New Roman"/>
                          <a:cs typeface="Arial" pitchFamily="34" charset="0"/>
                        </a:rPr>
                        <a:t>What is your opinion on Foreign Ownership of primary businesses</a:t>
                      </a:r>
                      <a:endParaRPr lang="en-GB" sz="1410" dirty="0" smtClean="0">
                        <a:solidFill>
                          <a:schemeClr val="tx1"/>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51529" y="1170366"/>
            <a:ext cx="1496935" cy="3601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51520" y="1052736"/>
            <a:ext cx="6480398" cy="5324535"/>
          </a:xfrm>
          <a:prstGeom prst="rect">
            <a:avLst/>
          </a:prstGeom>
          <a:noFill/>
        </p:spPr>
        <p:txBody>
          <a:bodyPr wrap="square" rtlCol="0">
            <a:spAutoFit/>
          </a:bodyPr>
          <a:lstStyle/>
          <a:p>
            <a:pPr marL="280988" indent="-280988">
              <a:buClr>
                <a:srgbClr val="00B050"/>
              </a:buClr>
              <a:buFont typeface="Wingdings 3" panose="05040102010807070707" pitchFamily="18" charset="2"/>
              <a:buChar char=""/>
            </a:pPr>
            <a:r>
              <a:rPr lang="en-US" sz="1700" dirty="0" smtClean="0"/>
              <a:t>The Owners of businesses often want their company to grow. What advantages will a business and its owners gain from expansion? Likely benefits will include:</a:t>
            </a:r>
          </a:p>
          <a:p>
            <a:pPr marL="514350" indent="-234950">
              <a:buClr>
                <a:srgbClr val="00B050"/>
              </a:buClr>
              <a:buFont typeface="Arial" panose="020B0604020202020204" pitchFamily="34" charset="0"/>
              <a:buChar char="•"/>
            </a:pPr>
            <a:r>
              <a:rPr lang="en-US" sz="1700" dirty="0" smtClean="0"/>
              <a:t>The possibility of higher profits for the owners</a:t>
            </a:r>
          </a:p>
          <a:p>
            <a:pPr marL="514350" indent="-234950">
              <a:buClr>
                <a:srgbClr val="00B050"/>
              </a:buClr>
              <a:buFont typeface="Arial" panose="020B0604020202020204" pitchFamily="34" charset="0"/>
              <a:buChar char="•"/>
            </a:pPr>
            <a:r>
              <a:rPr lang="en-US" sz="1700" dirty="0" smtClean="0"/>
              <a:t>More status and prestige for the owners and managers – higher salaries are often paid to managers who control bigger businesses.</a:t>
            </a:r>
          </a:p>
          <a:p>
            <a:pPr marL="514350" indent="-234950">
              <a:buClr>
                <a:srgbClr val="00B050"/>
              </a:buClr>
              <a:buFont typeface="Arial" panose="020B0604020202020204" pitchFamily="34" charset="0"/>
              <a:buChar char="•"/>
            </a:pPr>
            <a:r>
              <a:rPr lang="en-US" sz="1700" dirty="0" smtClean="0"/>
              <a:t>Lower average costs </a:t>
            </a:r>
            <a:r>
              <a:rPr lang="en-US" sz="1700" i="1" dirty="0" smtClean="0"/>
              <a:t>(Economies of Scale)</a:t>
            </a:r>
          </a:p>
          <a:p>
            <a:pPr marL="514350" indent="-234950">
              <a:buClr>
                <a:srgbClr val="00B050"/>
              </a:buClr>
              <a:buFont typeface="Arial" panose="020B0604020202020204" pitchFamily="34" charset="0"/>
              <a:buChar char="•"/>
            </a:pPr>
            <a:r>
              <a:rPr lang="en-US" sz="1700" dirty="0" smtClean="0"/>
              <a:t>Larger share of its market – the proportion of total market sales it makes is greater. This gives a business more influence when dealing with suppliers and distributers and consumers are often attracted to the ‘big names’ in an industry.</a:t>
            </a:r>
          </a:p>
          <a:p>
            <a:pPr marL="292100" indent="-292100">
              <a:buClr>
                <a:srgbClr val="00B050"/>
              </a:buClr>
              <a:buFont typeface="Wingdings 3" panose="05040102010807070707" pitchFamily="18" charset="2"/>
              <a:buChar char=""/>
            </a:pPr>
            <a:r>
              <a:rPr lang="en-US" sz="1700" b="1" dirty="0" smtClean="0">
                <a:solidFill>
                  <a:srgbClr val="0070C0"/>
                </a:solidFill>
              </a:rPr>
              <a:t>Activity and Discussion </a:t>
            </a:r>
            <a:r>
              <a:rPr lang="en-US" sz="1700" dirty="0" smtClean="0">
                <a:solidFill>
                  <a:srgbClr val="0070C0"/>
                </a:solidFill>
              </a:rPr>
              <a:t>- What other reasons can you think of for a company to expand. In 4 groups present the following:</a:t>
            </a:r>
          </a:p>
          <a:p>
            <a:pPr marL="622300" indent="-342900">
              <a:buClr>
                <a:srgbClr val="00B050"/>
              </a:buClr>
              <a:buFont typeface="+mj-lt"/>
              <a:buAutoNum type="alphaLcParenR"/>
            </a:pPr>
            <a:r>
              <a:rPr lang="en-US" sz="1700" dirty="0" smtClean="0">
                <a:solidFill>
                  <a:srgbClr val="0070C0"/>
                </a:solidFill>
              </a:rPr>
              <a:t>Consider what happens in a Depression</a:t>
            </a:r>
          </a:p>
          <a:p>
            <a:pPr marL="622300" indent="-342900">
              <a:buClr>
                <a:srgbClr val="00B050"/>
              </a:buClr>
              <a:buFont typeface="+mj-lt"/>
              <a:buAutoNum type="alphaLcParenR"/>
            </a:pPr>
            <a:r>
              <a:rPr lang="en-US" sz="1700" dirty="0" smtClean="0">
                <a:solidFill>
                  <a:srgbClr val="0070C0"/>
                </a:solidFill>
              </a:rPr>
              <a:t>Consider what happens with foreign competition</a:t>
            </a:r>
          </a:p>
          <a:p>
            <a:pPr marL="622300" indent="-342900">
              <a:buClr>
                <a:srgbClr val="00B050"/>
              </a:buClr>
              <a:buFont typeface="+mj-lt"/>
              <a:buAutoNum type="alphaLcParenR"/>
            </a:pPr>
            <a:r>
              <a:rPr lang="en-US" sz="1700" dirty="0" smtClean="0">
                <a:solidFill>
                  <a:srgbClr val="0070C0"/>
                </a:solidFill>
              </a:rPr>
              <a:t>Consider what happens when you do not do R&amp;D.</a:t>
            </a:r>
          </a:p>
          <a:p>
            <a:pPr marL="622300" indent="-342900">
              <a:buClr>
                <a:srgbClr val="00B050"/>
              </a:buClr>
              <a:buFont typeface="+mj-lt"/>
              <a:buAutoNum type="alphaLcParenR"/>
            </a:pPr>
            <a:r>
              <a:rPr lang="en-US" sz="1700" dirty="0" smtClean="0">
                <a:solidFill>
                  <a:srgbClr val="0070C0"/>
                </a:solidFill>
              </a:rPr>
              <a:t>Consider what happens when the government changes.</a:t>
            </a:r>
          </a:p>
          <a:p>
            <a:pPr marL="622300" indent="-342900">
              <a:buClr>
                <a:srgbClr val="00B050"/>
              </a:buClr>
              <a:buFont typeface="+mj-lt"/>
              <a:buAutoNum type="alphaLcParenR"/>
            </a:pPr>
            <a:r>
              <a:rPr lang="en-US" sz="1700" dirty="0" smtClean="0">
                <a:solidFill>
                  <a:srgbClr val="0070C0"/>
                </a:solidFill>
              </a:rPr>
              <a:t>What does diversification mean?</a:t>
            </a:r>
            <a:endParaRPr lang="en-US" sz="1700" dirty="0">
              <a:solidFill>
                <a:srgbClr val="0070C0"/>
              </a:solidFill>
            </a:endParaRPr>
          </a:p>
        </p:txBody>
      </p:sp>
      <p:sp>
        <p:nvSpPr>
          <p:cNvPr id="7" name="Title 2"/>
          <p:cNvSpPr>
            <a:spLocks noGrp="1"/>
          </p:cNvSpPr>
          <p:nvPr>
            <p:ph type="title"/>
          </p:nvPr>
        </p:nvSpPr>
        <p:spPr>
          <a:xfrm>
            <a:off x="70266" y="72008"/>
            <a:ext cx="8859452" cy="548680"/>
          </a:xfrm>
        </p:spPr>
        <p:txBody>
          <a:bodyPr>
            <a:noAutofit/>
          </a:bodyPr>
          <a:lstStyle/>
          <a:p>
            <a:r>
              <a:rPr lang="en-US" sz="3000" dirty="0"/>
              <a:t>1.5 </a:t>
            </a:r>
            <a:r>
              <a:rPr lang="en-US" sz="3000" dirty="0" smtClean="0"/>
              <a:t>- Differing Business Aims </a:t>
            </a:r>
            <a:r>
              <a:rPr lang="en-US" sz="3000" dirty="0"/>
              <a:t>and </a:t>
            </a:r>
            <a:r>
              <a:rPr lang="en-US" sz="3000" dirty="0" smtClean="0"/>
              <a:t>Objectives - Growth</a:t>
            </a:r>
            <a:endParaRPr lang="en-US" sz="3000" dirty="0"/>
          </a:p>
        </p:txBody>
      </p:sp>
    </p:spTree>
    <p:extLst>
      <p:ext uri="{BB962C8B-B14F-4D97-AF65-F5344CB8AC3E}">
        <p14:creationId xmlns:p14="http://schemas.microsoft.com/office/powerpoint/2010/main" val="2854903028"/>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520" y="1052736"/>
            <a:ext cx="6444716" cy="5484578"/>
          </a:xfrm>
          <a:prstGeom prst="rect">
            <a:avLst/>
          </a:prstGeom>
          <a:noFill/>
        </p:spPr>
        <p:txBody>
          <a:bodyPr wrap="square" rtlCol="0">
            <a:spAutoFit/>
          </a:bodyPr>
          <a:lstStyle/>
          <a:p>
            <a:pPr marL="225425" indent="-225425">
              <a:buClr>
                <a:srgbClr val="00B050"/>
              </a:buClr>
              <a:buFont typeface="Wingdings 3" panose="05040102010807070707" pitchFamily="18" charset="2"/>
              <a:buChar char=""/>
            </a:pPr>
            <a:r>
              <a:rPr lang="en-US" sz="1470" dirty="0" smtClean="0"/>
              <a:t>Businesses can expand in 2 main ways:</a:t>
            </a:r>
          </a:p>
          <a:p>
            <a:pPr marL="225425" indent="-225425">
              <a:buClr>
                <a:srgbClr val="00B050"/>
              </a:buClr>
              <a:buFont typeface="Wingdings 3" panose="05040102010807070707" pitchFamily="18" charset="2"/>
              <a:buChar char=""/>
            </a:pPr>
            <a:r>
              <a:rPr lang="en-US" sz="1470" b="1" dirty="0" smtClean="0"/>
              <a:t>Internal growth </a:t>
            </a:r>
            <a:r>
              <a:rPr lang="en-US" sz="1470" dirty="0" smtClean="0"/>
              <a:t>– Expanding the business through investment or opportunity, e.g. a restaurant could open other restaurants in other towns – this growth is often paid for by profits from the existing business. This growth is often quite slow but easier to manage than external growth.</a:t>
            </a:r>
          </a:p>
          <a:p>
            <a:pPr marL="225425" indent="-225425">
              <a:buClr>
                <a:srgbClr val="00B050"/>
              </a:buClr>
              <a:buFont typeface="Wingdings 3" panose="05040102010807070707" pitchFamily="18" charset="2"/>
              <a:buChar char=""/>
            </a:pPr>
            <a:r>
              <a:rPr lang="en-US" sz="1470" b="1" dirty="0" smtClean="0"/>
              <a:t>External growth </a:t>
            </a:r>
            <a:r>
              <a:rPr lang="en-US" sz="1470" dirty="0" smtClean="0"/>
              <a:t>– involving a takeover or merger with another business. There are multiple different kinds of these:</a:t>
            </a:r>
          </a:p>
          <a:p>
            <a:pPr marL="225425" indent="-225425">
              <a:buClr>
                <a:srgbClr val="00B050"/>
              </a:buClr>
              <a:buFont typeface="Wingdings 3" panose="05040102010807070707" pitchFamily="18" charset="2"/>
              <a:buChar char=""/>
            </a:pPr>
            <a:r>
              <a:rPr lang="en-US" sz="1470" b="1" dirty="0" smtClean="0"/>
              <a:t>Horizontal Merger</a:t>
            </a:r>
            <a:r>
              <a:rPr lang="en-US" sz="1470" dirty="0" smtClean="0"/>
              <a:t> (Horizontal Integration) – when one firm merges with or takes over another one in the same industry at the same stage of production e.g. Microsoft and Nokia.</a:t>
            </a:r>
          </a:p>
          <a:p>
            <a:pPr marL="225425" indent="-225425">
              <a:buClr>
                <a:srgbClr val="00B050"/>
              </a:buClr>
              <a:buFont typeface="Wingdings 3" panose="05040102010807070707" pitchFamily="18" charset="2"/>
              <a:buChar char=""/>
            </a:pPr>
            <a:r>
              <a:rPr lang="en-US" sz="1470" b="1" dirty="0" smtClean="0"/>
              <a:t>Vertical Merger </a:t>
            </a:r>
            <a:r>
              <a:rPr lang="en-US" sz="1470" dirty="0" smtClean="0"/>
              <a:t>(Vertical Integration) – when one firm merges with or takes over another one in the same industry but at a different stage of production. This can be forward – when a firm integrates with another firm which is at a later stage (i.e. the product production is closer to the consumer) or backward – when a firm integrates with another firm at an earlier stage of production (closer to the raw material supplies e.g. manufacturing)</a:t>
            </a:r>
          </a:p>
          <a:p>
            <a:pPr marL="225425" indent="-225425">
              <a:buClr>
                <a:srgbClr val="00B050"/>
              </a:buClr>
              <a:buFont typeface="Wingdings 3" panose="05040102010807070707" pitchFamily="18" charset="2"/>
              <a:buChar char=""/>
            </a:pPr>
            <a:r>
              <a:rPr lang="en-US" sz="1470" dirty="0" smtClean="0"/>
              <a:t>Conglomerate Merger (Conglomerate Integration) – when one firm merges with or takes over a firm in a completely different industry. This is also known as </a:t>
            </a:r>
            <a:r>
              <a:rPr lang="en-US" sz="1470" b="1" dirty="0" smtClean="0"/>
              <a:t>Diversification.</a:t>
            </a:r>
            <a:endParaRPr lang="en-US" sz="1470" dirty="0" smtClean="0"/>
          </a:p>
          <a:p>
            <a:pPr marL="225425" indent="-225425">
              <a:buClr>
                <a:srgbClr val="00B050"/>
              </a:buClr>
              <a:buFont typeface="Wingdings 3" panose="05040102010807070707" pitchFamily="18" charset="2"/>
              <a:buChar char=""/>
            </a:pPr>
            <a:r>
              <a:rPr lang="en-US" sz="1470" b="1" dirty="0" smtClean="0">
                <a:solidFill>
                  <a:srgbClr val="FF0000"/>
                </a:solidFill>
              </a:rPr>
              <a:t>Task 1.5</a:t>
            </a:r>
            <a:r>
              <a:rPr lang="en-US" sz="1470" dirty="0" smtClean="0">
                <a:solidFill>
                  <a:srgbClr val="FF0000"/>
                </a:solidFill>
              </a:rPr>
              <a:t> – Think of 3 other possible Vertical Mergers that involve firms within Primary, Secondary and Tertiary fields.</a:t>
            </a:r>
          </a:p>
          <a:p>
            <a:pPr marL="225425" indent="-225425">
              <a:buClr>
                <a:srgbClr val="00B050"/>
              </a:buClr>
              <a:buFont typeface="Wingdings 3" panose="05040102010807070707" pitchFamily="18" charset="2"/>
              <a:buChar char=""/>
            </a:pPr>
            <a:r>
              <a:rPr lang="en-US" sz="1470" b="1" dirty="0" smtClean="0">
                <a:solidFill>
                  <a:srgbClr val="FF0000"/>
                </a:solidFill>
              </a:rPr>
              <a:t>Task 1.5</a:t>
            </a:r>
            <a:r>
              <a:rPr lang="en-US" sz="1470" dirty="0" smtClean="0">
                <a:solidFill>
                  <a:srgbClr val="FF0000"/>
                </a:solidFill>
              </a:rPr>
              <a:t> – Research and write a report on what happened to Ben and Jerry’s or </a:t>
            </a:r>
            <a:r>
              <a:rPr lang="en-US" sz="1470" dirty="0" err="1" smtClean="0">
                <a:solidFill>
                  <a:srgbClr val="FF0000"/>
                </a:solidFill>
              </a:rPr>
              <a:t>Bodyshop</a:t>
            </a:r>
            <a:r>
              <a:rPr lang="en-US" sz="1470" dirty="0" smtClean="0">
                <a:solidFill>
                  <a:srgbClr val="FF0000"/>
                </a:solidFill>
              </a:rPr>
              <a:t> when they merged.</a:t>
            </a:r>
            <a:endParaRPr lang="en-US" sz="1470" dirty="0">
              <a:solidFill>
                <a:srgbClr val="FF0000"/>
              </a:solidFill>
            </a:endParaRPr>
          </a:p>
        </p:txBody>
      </p:sp>
      <p:sp>
        <p:nvSpPr>
          <p:cNvPr id="2" name="TextBox 1"/>
          <p:cNvSpPr txBox="1"/>
          <p:nvPr/>
        </p:nvSpPr>
        <p:spPr>
          <a:xfrm>
            <a:off x="7200292" y="1198493"/>
            <a:ext cx="1224136" cy="646331"/>
          </a:xfrm>
          <a:prstGeom prst="rect">
            <a:avLst/>
          </a:prstGeom>
          <a:solidFill>
            <a:srgbClr val="FFC000"/>
          </a:solidFill>
          <a:ln w="28575">
            <a:solidFill>
              <a:srgbClr val="B21212"/>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Copper Mine</a:t>
            </a:r>
            <a:endParaRPr lang="en-US" dirty="0"/>
          </a:p>
        </p:txBody>
      </p:sp>
      <p:sp>
        <p:nvSpPr>
          <p:cNvPr id="8" name="TextBox 7"/>
          <p:cNvSpPr txBox="1"/>
          <p:nvPr/>
        </p:nvSpPr>
        <p:spPr>
          <a:xfrm>
            <a:off x="7200292" y="2350621"/>
            <a:ext cx="1224136" cy="646331"/>
          </a:xfrm>
          <a:prstGeom prst="rect">
            <a:avLst/>
          </a:prstGeom>
          <a:solidFill>
            <a:srgbClr val="FFC000"/>
          </a:solidFill>
          <a:ln w="28575">
            <a:solidFill>
              <a:srgbClr val="B21212"/>
            </a:solidFill>
          </a:ln>
          <a:effectLst>
            <a:outerShdw blurRad="50800" dist="38100" dir="2700000" algn="tl" rotWithShape="0">
              <a:prstClr val="black">
                <a:alpha val="40000"/>
              </a:prstClr>
            </a:outerShdw>
          </a:effectLst>
        </p:spPr>
        <p:txBody>
          <a:bodyPr wrap="square" rtlCol="0">
            <a:spAutoFit/>
          </a:bodyPr>
          <a:lstStyle/>
          <a:p>
            <a:pPr algn="ctr"/>
            <a:r>
              <a:rPr lang="en-US" dirty="0" smtClean="0"/>
              <a:t>Copper Wire</a:t>
            </a:r>
            <a:endParaRPr lang="en-US" dirty="0"/>
          </a:p>
        </p:txBody>
      </p:sp>
      <p:sp>
        <p:nvSpPr>
          <p:cNvPr id="9" name="TextBox 8"/>
          <p:cNvSpPr txBox="1"/>
          <p:nvPr/>
        </p:nvSpPr>
        <p:spPr>
          <a:xfrm>
            <a:off x="7092280" y="3429000"/>
            <a:ext cx="1476164" cy="830997"/>
          </a:xfrm>
          <a:prstGeom prst="rect">
            <a:avLst/>
          </a:prstGeom>
          <a:solidFill>
            <a:srgbClr val="FFC000"/>
          </a:solidFill>
          <a:ln w="28575">
            <a:solidFill>
              <a:srgbClr val="B21212"/>
            </a:solidFill>
          </a:ln>
          <a:effectLst>
            <a:outerShdw blurRad="50800" dist="38100" dir="2700000" algn="tl" rotWithShape="0">
              <a:prstClr val="black">
                <a:alpha val="40000"/>
              </a:prstClr>
            </a:outerShdw>
          </a:effectLst>
        </p:spPr>
        <p:txBody>
          <a:bodyPr wrap="square" lIns="0" tIns="0" rIns="0" bIns="0" rtlCol="0">
            <a:spAutoFit/>
          </a:bodyPr>
          <a:lstStyle/>
          <a:p>
            <a:pPr algn="ctr"/>
            <a:r>
              <a:rPr lang="en-US" dirty="0" smtClean="0"/>
              <a:t>Electrical Product</a:t>
            </a:r>
            <a:br>
              <a:rPr lang="en-US" dirty="0" smtClean="0"/>
            </a:br>
            <a:r>
              <a:rPr lang="en-US" dirty="0" smtClean="0"/>
              <a:t>Manufacturer</a:t>
            </a:r>
            <a:endParaRPr lang="en-US" dirty="0"/>
          </a:p>
        </p:txBody>
      </p:sp>
      <p:cxnSp>
        <p:nvCxnSpPr>
          <p:cNvPr id="5" name="Straight Arrow Connector 4"/>
          <p:cNvCxnSpPr>
            <a:stCxn id="2" idx="2"/>
            <a:endCxn id="8" idx="0"/>
          </p:cNvCxnSpPr>
          <p:nvPr/>
        </p:nvCxnSpPr>
        <p:spPr>
          <a:xfrm>
            <a:off x="7812360" y="1844824"/>
            <a:ext cx="0" cy="505797"/>
          </a:xfrm>
          <a:prstGeom prst="straightConnector1">
            <a:avLst/>
          </a:prstGeom>
          <a:ln w="50800">
            <a:solidFill>
              <a:srgbClr val="FF0000"/>
            </a:solidFill>
            <a:headEnd type="triangle"/>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8" idx="2"/>
            <a:endCxn id="9" idx="0"/>
          </p:cNvCxnSpPr>
          <p:nvPr/>
        </p:nvCxnSpPr>
        <p:spPr>
          <a:xfrm>
            <a:off x="7812360" y="2996952"/>
            <a:ext cx="18002" cy="432048"/>
          </a:xfrm>
          <a:prstGeom prst="straightConnector1">
            <a:avLst/>
          </a:prstGeom>
          <a:ln w="50800">
            <a:solidFill>
              <a:srgbClr val="FF0000"/>
            </a:solidFill>
            <a:headEnd type="triangle"/>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696236" y="4463241"/>
            <a:ext cx="2124236" cy="2062103"/>
          </a:xfrm>
          <a:prstGeom prst="rect">
            <a:avLst/>
          </a:prstGeom>
          <a:solidFill>
            <a:schemeClr val="bg1">
              <a:lumMod val="75000"/>
            </a:schemeClr>
          </a:solidFill>
          <a:ln>
            <a:solidFill>
              <a:srgbClr val="FF0000"/>
            </a:solidFill>
          </a:ln>
          <a:effectLst>
            <a:outerShdw blurRad="50800" dist="38100" dir="2700000" algn="tl" rotWithShape="0">
              <a:prstClr val="black">
                <a:alpha val="40000"/>
              </a:prstClr>
            </a:outerShdw>
          </a:effectLst>
        </p:spPr>
        <p:txBody>
          <a:bodyPr wrap="square" rtlCol="0">
            <a:spAutoFit/>
          </a:bodyPr>
          <a:lstStyle/>
          <a:p>
            <a:r>
              <a:rPr lang="en-US" sz="1600" dirty="0" smtClean="0"/>
              <a:t>A Copper wire maker merges with a Copper mine (backward integration) and with an Electrical Product Manufacturer (forward integration)</a:t>
            </a:r>
            <a:endParaRPr lang="en-US" sz="1600" dirty="0"/>
          </a:p>
        </p:txBody>
      </p:sp>
      <p:sp>
        <p:nvSpPr>
          <p:cNvPr id="11" name="Title 2"/>
          <p:cNvSpPr>
            <a:spLocks noGrp="1"/>
          </p:cNvSpPr>
          <p:nvPr>
            <p:ph type="title"/>
          </p:nvPr>
        </p:nvSpPr>
        <p:spPr>
          <a:xfrm>
            <a:off x="70266" y="72008"/>
            <a:ext cx="8859452" cy="548680"/>
          </a:xfrm>
        </p:spPr>
        <p:txBody>
          <a:bodyPr>
            <a:noAutofit/>
          </a:bodyPr>
          <a:lstStyle/>
          <a:p>
            <a:r>
              <a:rPr lang="en-US" sz="3000" dirty="0"/>
              <a:t>1.5 </a:t>
            </a:r>
            <a:r>
              <a:rPr lang="en-US" sz="3000" dirty="0" smtClean="0"/>
              <a:t>- Differing Business Aims </a:t>
            </a:r>
            <a:r>
              <a:rPr lang="en-US" sz="3000" dirty="0"/>
              <a:t>and </a:t>
            </a:r>
            <a:r>
              <a:rPr lang="en-US" sz="3000" dirty="0" smtClean="0"/>
              <a:t>Objectives - Growth</a:t>
            </a:r>
            <a:endParaRPr lang="en-US" sz="3000" dirty="0"/>
          </a:p>
        </p:txBody>
      </p:sp>
    </p:spTree>
    <p:extLst>
      <p:ext uri="{BB962C8B-B14F-4D97-AF65-F5344CB8AC3E}">
        <p14:creationId xmlns:p14="http://schemas.microsoft.com/office/powerpoint/2010/main" val="3203727655"/>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90931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40" b="1" dirty="0" smtClean="0"/>
              <a:t>Reputation</a:t>
            </a:r>
            <a:r>
              <a:rPr lang="en-US" sz="1740" dirty="0" smtClean="0"/>
              <a:t> </a:t>
            </a:r>
            <a:r>
              <a:rPr lang="en-US" sz="1740" dirty="0"/>
              <a:t>(e.g. quality, offering value for money, being ethical, social responsibility, being environmentally friendly) </a:t>
            </a:r>
            <a:r>
              <a:rPr lang="en-US" sz="1740" dirty="0" smtClean="0"/>
              <a:t>– </a:t>
            </a:r>
            <a:r>
              <a:rPr lang="en-US" sz="1740" dirty="0"/>
              <a:t>We have already looked at charities and social enterprises but </a:t>
            </a:r>
            <a:r>
              <a:rPr lang="en-US" sz="1740" dirty="0" smtClean="0"/>
              <a:t>some companies simply want to be better than they are and aim their company towards this goal. Like making better products, ultimately this might be about profits but research and development is aimed at improving products, or inventing new ones. Companies like Cartier want to be best, look, feel, and have that reputation. They have money and make money but it is their reputation they care about and making better products gets them that reputation.</a:t>
            </a:r>
          </a:p>
          <a:p>
            <a:pPr marL="342900" indent="-342900">
              <a:buClr>
                <a:srgbClr val="00B050"/>
              </a:buClr>
              <a:buFont typeface="Wingdings 3" panose="05040102010807070707" pitchFamily="18" charset="2"/>
              <a:buChar char=""/>
            </a:pPr>
            <a:r>
              <a:rPr lang="en-US" sz="1740" dirty="0"/>
              <a:t>B</a:t>
            </a:r>
            <a:r>
              <a:rPr lang="en-US" sz="1740" dirty="0" smtClean="0"/>
              <a:t>eing </a:t>
            </a:r>
            <a:r>
              <a:rPr lang="en-US" sz="1740" dirty="0"/>
              <a:t>enterprising (e.g. own boss, pursue own interests, being competitive</a:t>
            </a:r>
            <a:r>
              <a:rPr lang="en-US" sz="1740" dirty="0" smtClean="0"/>
              <a:t>) – Some companies like to simply exist, to be run the way they are run, to keep the boss happy or to remain in the market. Companies like ben and Jerry’s had a reputation to uphold as well as being run by men who just liked having a business. Being in business is about self worth and a company still running and still contributing can be good to do.</a:t>
            </a:r>
          </a:p>
          <a:p>
            <a:pPr>
              <a:buClr>
                <a:srgbClr val="00B050"/>
              </a:buClr>
            </a:pPr>
            <a:r>
              <a:rPr lang="en-US" sz="1740" dirty="0" smtClean="0">
                <a:solidFill>
                  <a:srgbClr val="FF0000"/>
                </a:solidFill>
              </a:rPr>
              <a:t>Task 1.5 – Find 3 alternative companies that exist for purposes other than profit hunting and explain how their motivations are seen through their products or their business mannerisms.</a:t>
            </a:r>
            <a:endParaRPr lang="en-GB" sz="1740" dirty="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300" dirty="0"/>
              <a:t>1.5 </a:t>
            </a:r>
            <a:r>
              <a:rPr lang="en-US" sz="3300" dirty="0" smtClean="0"/>
              <a:t>- Differing Business Aims </a:t>
            </a:r>
            <a:r>
              <a:rPr lang="en-US" sz="3300" dirty="0"/>
              <a:t>and </a:t>
            </a:r>
            <a:r>
              <a:rPr lang="en-US" sz="3300" dirty="0" smtClean="0"/>
              <a:t>Objectives</a:t>
            </a:r>
            <a:endParaRPr lang="en-US" sz="3300" dirty="0"/>
          </a:p>
        </p:txBody>
      </p:sp>
      <p:graphicFrame>
        <p:nvGraphicFramePr>
          <p:cNvPr id="10" name="Table 9"/>
          <p:cNvGraphicFramePr>
            <a:graphicFrameLocks noGrp="1"/>
          </p:cNvGraphicFramePr>
          <p:nvPr>
            <p:extLst>
              <p:ext uri="{D42A27DB-BD31-4B8C-83A1-F6EECF244321}">
                <p14:modId xmlns:p14="http://schemas.microsoft.com/office/powerpoint/2010/main" val="2990230938"/>
              </p:ext>
            </p:extLst>
          </p:nvPr>
        </p:nvGraphicFramePr>
        <p:xfrm>
          <a:off x="7164288" y="1124744"/>
          <a:ext cx="1619869" cy="5450697"/>
        </p:xfrm>
        <a:graphic>
          <a:graphicData uri="http://schemas.openxmlformats.org/drawingml/2006/table">
            <a:tbl>
              <a:tblPr firstRow="1" firstCol="1" lastRow="1" lastCol="1" bandRow="1" bandCol="1">
                <a:effectLst>
                  <a:outerShdw blurRad="127000" dist="38100" dir="2700000" sx="102000" sy="102000" algn="tl" rotWithShape="0">
                    <a:prstClr val="black">
                      <a:alpha val="40000"/>
                    </a:prstClr>
                  </a:outerShdw>
                </a:effectLst>
                <a:tableStyleId>{2D5ABB26-0587-4C30-8999-92F81FD0307C}</a:tableStyleId>
              </a:tblPr>
              <a:tblGrid>
                <a:gridCol w="1619869"/>
              </a:tblGrid>
              <a:tr h="408770">
                <a:tc>
                  <a:txBody>
                    <a:bodyPr/>
                    <a:lstStyle/>
                    <a:p>
                      <a:pPr>
                        <a:spcAft>
                          <a:spcPts val="0"/>
                        </a:spcAft>
                      </a:pPr>
                      <a:endParaRPr lang="en-GB" sz="1455"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41927">
                <a:tc>
                  <a:txBody>
                    <a:bodyPr/>
                    <a:lstStyle/>
                    <a:p>
                      <a:pPr marL="177800" indent="-177800" algn="l">
                        <a:spcAft>
                          <a:spcPts val="600"/>
                        </a:spcAft>
                        <a:buFontTx/>
                        <a:buBlip>
                          <a:blip r:embed="rId3"/>
                        </a:buBlip>
                      </a:pPr>
                      <a:r>
                        <a:rPr lang="en-GB" sz="1455" baseline="0" dirty="0" smtClean="0">
                          <a:solidFill>
                            <a:srgbClr val="FF0000"/>
                          </a:solidFill>
                          <a:effectLst/>
                          <a:latin typeface="Arial" pitchFamily="34" charset="0"/>
                          <a:ea typeface="Times New Roman"/>
                          <a:cs typeface="Arial" pitchFamily="34" charset="0"/>
                        </a:rPr>
                        <a:t>What the government in your country runs already</a:t>
                      </a:r>
                    </a:p>
                    <a:p>
                      <a:pPr marL="177800" indent="-177800" algn="l">
                        <a:spcAft>
                          <a:spcPts val="600"/>
                        </a:spcAft>
                        <a:buFontTx/>
                        <a:buBlip>
                          <a:blip r:embed="rId3"/>
                        </a:buBlip>
                      </a:pPr>
                      <a:r>
                        <a:rPr lang="en-GB" sz="1455" baseline="0" dirty="0" smtClean="0">
                          <a:solidFill>
                            <a:schemeClr val="tx1"/>
                          </a:solidFill>
                          <a:effectLst/>
                          <a:latin typeface="Arial" pitchFamily="34" charset="0"/>
                          <a:ea typeface="Times New Roman"/>
                          <a:cs typeface="Arial" pitchFamily="34" charset="0"/>
                        </a:rPr>
                        <a:t>What should they run to reduce competition</a:t>
                      </a:r>
                    </a:p>
                    <a:p>
                      <a:pPr marL="177800" indent="-177800" algn="l">
                        <a:spcAft>
                          <a:spcPts val="600"/>
                        </a:spcAft>
                        <a:buFontTx/>
                        <a:buBlip>
                          <a:blip r:embed="rId3"/>
                        </a:buBlip>
                      </a:pPr>
                      <a:r>
                        <a:rPr lang="en-GB" sz="1455" baseline="0" dirty="0" smtClean="0">
                          <a:solidFill>
                            <a:srgbClr val="FF0000"/>
                          </a:solidFill>
                          <a:effectLst/>
                          <a:latin typeface="Arial" pitchFamily="34" charset="0"/>
                          <a:ea typeface="Times New Roman"/>
                          <a:cs typeface="Arial" pitchFamily="34" charset="0"/>
                        </a:rPr>
                        <a:t>Why does America not have a national health service</a:t>
                      </a:r>
                    </a:p>
                    <a:p>
                      <a:pPr marL="177800" indent="-177800" algn="l">
                        <a:spcAft>
                          <a:spcPts val="600"/>
                        </a:spcAft>
                        <a:buFontTx/>
                        <a:buBlip>
                          <a:blip r:embed="rId3"/>
                        </a:buBlip>
                      </a:pPr>
                      <a:r>
                        <a:rPr lang="en-GB" sz="1455" baseline="0" dirty="0" smtClean="0">
                          <a:solidFill>
                            <a:schemeClr val="tx1"/>
                          </a:solidFill>
                          <a:effectLst/>
                          <a:latin typeface="Arial" pitchFamily="34" charset="0"/>
                          <a:ea typeface="Times New Roman"/>
                          <a:cs typeface="Arial" pitchFamily="34" charset="0"/>
                        </a:rPr>
                        <a:t>What was wrong with communism and everything being state controlled</a:t>
                      </a:r>
                    </a:p>
                    <a:p>
                      <a:pPr marL="177800" indent="-177800" algn="l">
                        <a:spcAft>
                          <a:spcPts val="600"/>
                        </a:spcAft>
                        <a:buFontTx/>
                        <a:buBlip>
                          <a:blip r:embed="rId3"/>
                        </a:buBlip>
                      </a:pPr>
                      <a:r>
                        <a:rPr lang="en-GB" sz="1455" baseline="0" dirty="0" smtClean="0">
                          <a:solidFill>
                            <a:srgbClr val="FF0000"/>
                          </a:solidFill>
                          <a:effectLst/>
                          <a:latin typeface="Arial" pitchFamily="34" charset="0"/>
                          <a:ea typeface="Times New Roman"/>
                          <a:cs typeface="Arial" pitchFamily="34" charset="0"/>
                        </a:rPr>
                        <a:t>Could a Private train System benefit India</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1"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24367" y="1196752"/>
            <a:ext cx="1485698" cy="310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6626160"/>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LO1 </a:t>
            </a:r>
            <a:r>
              <a:rPr lang="en-GB" sz="4000" dirty="0"/>
              <a:t>– </a:t>
            </a:r>
            <a:r>
              <a:rPr lang="en-GB" sz="4000" dirty="0" smtClean="0"/>
              <a:t>Exam Styled Questions</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4985980"/>
          </a:xfrm>
          <a:prstGeom prst="rect">
            <a:avLst/>
          </a:prstGeom>
        </p:spPr>
        <p:txBody>
          <a:bodyPr wrap="square">
            <a:spAutoFit/>
          </a:bodyPr>
          <a:lstStyle/>
          <a:p>
            <a:pPr marL="514350" indent="-514350">
              <a:buClr>
                <a:srgbClr val="00B050"/>
              </a:buClr>
              <a:buFont typeface="+mj-lt"/>
              <a:buAutoNum type="arabicPeriod" startAt="2"/>
            </a:pPr>
            <a:r>
              <a:rPr lang="en-US" sz="2000" dirty="0" smtClean="0">
                <a:solidFill>
                  <a:srgbClr val="FF0000"/>
                </a:solidFill>
              </a:rPr>
              <a:t>A </a:t>
            </a:r>
            <a:r>
              <a:rPr lang="en-US" sz="2000" dirty="0">
                <a:solidFill>
                  <a:srgbClr val="FF0000"/>
                </a:solidFill>
              </a:rPr>
              <a:t>business operated by a sole trader has:</a:t>
            </a:r>
          </a:p>
          <a:p>
            <a:pPr marL="1149350" indent="-630238">
              <a:buClr>
                <a:srgbClr val="00B050"/>
              </a:buClr>
              <a:buFont typeface="+mj-lt"/>
              <a:buAutoNum type="alphaUcPeriod"/>
            </a:pPr>
            <a:r>
              <a:rPr lang="en-US" sz="2000" dirty="0" smtClean="0">
                <a:solidFill>
                  <a:srgbClr val="FF0000"/>
                </a:solidFill>
              </a:rPr>
              <a:t>No tax liability</a:t>
            </a:r>
          </a:p>
          <a:p>
            <a:pPr marL="1149350" indent="-630238">
              <a:buClr>
                <a:srgbClr val="00B050"/>
              </a:buClr>
              <a:buFont typeface="+mj-lt"/>
              <a:buAutoNum type="alphaUcPeriod"/>
            </a:pPr>
            <a:r>
              <a:rPr lang="en-US" sz="2000" dirty="0" smtClean="0">
                <a:solidFill>
                  <a:srgbClr val="FF0000"/>
                </a:solidFill>
              </a:rPr>
              <a:t>One owner</a:t>
            </a:r>
          </a:p>
          <a:p>
            <a:pPr marL="1149350" indent="-630238">
              <a:buClr>
                <a:srgbClr val="00B050"/>
              </a:buClr>
              <a:buFont typeface="+mj-lt"/>
              <a:buAutoNum type="alphaUcPeriod"/>
            </a:pPr>
            <a:r>
              <a:rPr lang="en-US" sz="2000" dirty="0" smtClean="0">
                <a:solidFill>
                  <a:srgbClr val="FF0000"/>
                </a:solidFill>
              </a:rPr>
              <a:t>One shareholder</a:t>
            </a:r>
          </a:p>
          <a:p>
            <a:pPr marL="1149350" indent="-630238">
              <a:buClr>
                <a:srgbClr val="00B050"/>
              </a:buClr>
              <a:buFont typeface="+mj-lt"/>
              <a:buAutoNum type="alphaUcPeriod"/>
            </a:pPr>
            <a:r>
              <a:rPr lang="en-US" sz="2000" dirty="0" smtClean="0">
                <a:solidFill>
                  <a:srgbClr val="FF0000"/>
                </a:solidFill>
              </a:rPr>
              <a:t>Only one stakeholder 			[1]</a:t>
            </a:r>
          </a:p>
          <a:p>
            <a:pPr marL="514350" indent="-514350">
              <a:buClr>
                <a:srgbClr val="00B050"/>
              </a:buClr>
              <a:buFont typeface="+mj-lt"/>
              <a:buAutoNum type="arabicPeriod" startAt="3"/>
            </a:pPr>
            <a:r>
              <a:rPr lang="en-US" sz="2000" dirty="0" smtClean="0">
                <a:solidFill>
                  <a:srgbClr val="FF0000"/>
                </a:solidFill>
              </a:rPr>
              <a:t>A </a:t>
            </a:r>
            <a:r>
              <a:rPr lang="en-US" sz="2000" dirty="0">
                <a:solidFill>
                  <a:srgbClr val="FF0000"/>
                </a:solidFill>
              </a:rPr>
              <a:t>public limited company:</a:t>
            </a:r>
          </a:p>
          <a:p>
            <a:pPr marL="1087438" indent="-569913">
              <a:buClr>
                <a:srgbClr val="00B050"/>
              </a:buClr>
              <a:buFont typeface="+mj-lt"/>
              <a:buAutoNum type="alphaUcPeriod"/>
            </a:pPr>
            <a:r>
              <a:rPr lang="en-US" sz="2000" dirty="0" smtClean="0">
                <a:solidFill>
                  <a:srgbClr val="FF0000"/>
                </a:solidFill>
              </a:rPr>
              <a:t>Can </a:t>
            </a:r>
            <a:r>
              <a:rPr lang="en-US" sz="2000" dirty="0">
                <a:solidFill>
                  <a:srgbClr val="FF0000"/>
                </a:solidFill>
              </a:rPr>
              <a:t>sell its shares on the stock exchange</a:t>
            </a:r>
          </a:p>
          <a:p>
            <a:pPr marL="1087438" indent="-569913">
              <a:buClr>
                <a:srgbClr val="00B050"/>
              </a:buClr>
              <a:buFont typeface="+mj-lt"/>
              <a:buAutoNum type="alphaUcPeriod"/>
            </a:pPr>
            <a:r>
              <a:rPr lang="en-US" sz="2000" dirty="0" smtClean="0">
                <a:solidFill>
                  <a:srgbClr val="FF0000"/>
                </a:solidFill>
              </a:rPr>
              <a:t>Cannot </a:t>
            </a:r>
            <a:r>
              <a:rPr lang="en-US" sz="2000" dirty="0">
                <a:solidFill>
                  <a:srgbClr val="FF0000"/>
                </a:solidFill>
              </a:rPr>
              <a:t>cease trading</a:t>
            </a:r>
          </a:p>
          <a:p>
            <a:pPr marL="1087438" indent="-569913">
              <a:buClr>
                <a:srgbClr val="00B050"/>
              </a:buClr>
              <a:buFont typeface="+mj-lt"/>
              <a:buAutoNum type="alphaUcPeriod"/>
            </a:pPr>
            <a:r>
              <a:rPr lang="en-US" sz="2000" dirty="0" smtClean="0">
                <a:solidFill>
                  <a:srgbClr val="FF0000"/>
                </a:solidFill>
              </a:rPr>
              <a:t>Has </a:t>
            </a:r>
            <a:r>
              <a:rPr lang="en-US" sz="2000" dirty="0">
                <a:solidFill>
                  <a:srgbClr val="FF0000"/>
                </a:solidFill>
              </a:rPr>
              <a:t>unlimited liability</a:t>
            </a:r>
          </a:p>
          <a:p>
            <a:pPr marL="1087438" indent="-569913">
              <a:buClr>
                <a:srgbClr val="00B050"/>
              </a:buClr>
              <a:buFont typeface="+mj-lt"/>
              <a:buAutoNum type="alphaUcPeriod"/>
            </a:pPr>
            <a:r>
              <a:rPr lang="en-US" sz="2000" dirty="0" smtClean="0">
                <a:solidFill>
                  <a:srgbClr val="FF0000"/>
                </a:solidFill>
              </a:rPr>
              <a:t>Operates </a:t>
            </a:r>
            <a:r>
              <a:rPr lang="en-US" sz="2000" dirty="0">
                <a:solidFill>
                  <a:srgbClr val="FF0000"/>
                </a:solidFill>
              </a:rPr>
              <a:t>in the public sector </a:t>
            </a:r>
            <a:r>
              <a:rPr lang="en-US" sz="2000" dirty="0" smtClean="0">
                <a:solidFill>
                  <a:srgbClr val="FF0000"/>
                </a:solidFill>
              </a:rPr>
              <a:t>		[</a:t>
            </a:r>
            <a:r>
              <a:rPr lang="en-US" sz="2000" dirty="0">
                <a:solidFill>
                  <a:srgbClr val="FF0000"/>
                </a:solidFill>
              </a:rPr>
              <a:t>1</a:t>
            </a:r>
            <a:r>
              <a:rPr lang="en-US" sz="2000" dirty="0" smtClean="0">
                <a:solidFill>
                  <a:srgbClr val="FF0000"/>
                </a:solidFill>
              </a:rPr>
              <a:t>]</a:t>
            </a:r>
          </a:p>
          <a:p>
            <a:pPr marL="519113" indent="-519113">
              <a:buClr>
                <a:srgbClr val="00B050"/>
              </a:buClr>
              <a:buFont typeface="+mj-lt"/>
              <a:buAutoNum type="arabicPeriod" startAt="12"/>
            </a:pPr>
            <a:r>
              <a:rPr lang="en-US" sz="2000" dirty="0" smtClean="0">
                <a:solidFill>
                  <a:srgbClr val="FF0000"/>
                </a:solidFill>
              </a:rPr>
              <a:t>One </a:t>
            </a:r>
            <a:r>
              <a:rPr lang="en-US" sz="2000" dirty="0">
                <a:solidFill>
                  <a:srgbClr val="FF0000"/>
                </a:solidFill>
              </a:rPr>
              <a:t>purpose of a public limited company’s Annual General Meeting (AGM) is to: </a:t>
            </a:r>
          </a:p>
          <a:p>
            <a:pPr marL="1087438" indent="-568325">
              <a:buClr>
                <a:srgbClr val="00B050"/>
              </a:buClr>
              <a:buFont typeface="+mj-lt"/>
              <a:buAutoNum type="alphaUcPeriod"/>
            </a:pPr>
            <a:r>
              <a:rPr lang="en-GB" sz="2000" dirty="0" smtClean="0">
                <a:solidFill>
                  <a:srgbClr val="FF0000"/>
                </a:solidFill>
              </a:rPr>
              <a:t>Find </a:t>
            </a:r>
            <a:r>
              <a:rPr lang="en-GB" sz="2000" dirty="0">
                <a:solidFill>
                  <a:srgbClr val="FF0000"/>
                </a:solidFill>
              </a:rPr>
              <a:t>a venture capitalist </a:t>
            </a:r>
          </a:p>
          <a:p>
            <a:pPr marL="1087438" indent="-568325">
              <a:buClr>
                <a:srgbClr val="00B050"/>
              </a:buClr>
              <a:buFont typeface="+mj-lt"/>
              <a:buAutoNum type="alphaUcPeriod"/>
            </a:pPr>
            <a:r>
              <a:rPr lang="en-US" sz="2000" dirty="0" smtClean="0">
                <a:solidFill>
                  <a:srgbClr val="FF0000"/>
                </a:solidFill>
              </a:rPr>
              <a:t>Inform </a:t>
            </a:r>
            <a:r>
              <a:rPr lang="en-US" sz="2000" dirty="0">
                <a:solidFill>
                  <a:srgbClr val="FF0000"/>
                </a:solidFill>
              </a:rPr>
              <a:t>employees of future changes </a:t>
            </a:r>
          </a:p>
          <a:p>
            <a:pPr marL="1087438" indent="-568325">
              <a:buClr>
                <a:srgbClr val="00B050"/>
              </a:buClr>
              <a:buFont typeface="+mj-lt"/>
              <a:buAutoNum type="alphaUcPeriod"/>
            </a:pPr>
            <a:r>
              <a:rPr lang="en-US" sz="2000" dirty="0" smtClean="0">
                <a:solidFill>
                  <a:srgbClr val="FF0000"/>
                </a:solidFill>
              </a:rPr>
              <a:t>Listen </a:t>
            </a:r>
            <a:r>
              <a:rPr lang="en-US" sz="2000" dirty="0">
                <a:solidFill>
                  <a:srgbClr val="FF0000"/>
                </a:solidFill>
              </a:rPr>
              <a:t>to customer viewpoints </a:t>
            </a:r>
          </a:p>
          <a:p>
            <a:pPr marL="1087438" indent="-568325">
              <a:buClr>
                <a:srgbClr val="00B050"/>
              </a:buClr>
              <a:buFont typeface="+mj-lt"/>
              <a:buAutoNum type="alphaUcPeriod"/>
            </a:pPr>
            <a:r>
              <a:rPr lang="en-US" sz="2000" dirty="0" smtClean="0">
                <a:solidFill>
                  <a:srgbClr val="FF0000"/>
                </a:solidFill>
              </a:rPr>
              <a:t>Meet </a:t>
            </a:r>
            <a:r>
              <a:rPr lang="en-US" sz="2000" dirty="0">
                <a:solidFill>
                  <a:srgbClr val="FF0000"/>
                </a:solidFill>
              </a:rPr>
              <a:t>legal requirements </a:t>
            </a:r>
            <a:r>
              <a:rPr lang="en-US" sz="2000" dirty="0" smtClean="0">
                <a:solidFill>
                  <a:srgbClr val="FF0000"/>
                </a:solidFill>
              </a:rPr>
              <a:t>		[</a:t>
            </a:r>
            <a:r>
              <a:rPr lang="en-US" sz="2000" dirty="0">
                <a:solidFill>
                  <a:srgbClr val="FF0000"/>
                </a:solidFill>
              </a:rPr>
              <a:t>1] </a:t>
            </a:r>
          </a:p>
        </p:txBody>
      </p:sp>
      <p:sp>
        <p:nvSpPr>
          <p:cNvPr id="7" name="TextBox 6">
            <a:hlinkClick r:id="rId3" action="ppaction://hlinkfile"/>
          </p:cNvPr>
          <p:cNvSpPr txBox="1"/>
          <p:nvPr/>
        </p:nvSpPr>
        <p:spPr>
          <a:xfrm>
            <a:off x="8461711" y="194737"/>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2112197663"/>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LO1 </a:t>
            </a:r>
            <a:r>
              <a:rPr lang="en-GB" sz="4000" dirty="0"/>
              <a:t>– </a:t>
            </a:r>
            <a:r>
              <a:rPr lang="en-GB" sz="4000" dirty="0" smtClean="0"/>
              <a:t>Exam Styled Questions</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4939814"/>
          </a:xfrm>
          <a:prstGeom prst="rect">
            <a:avLst/>
          </a:prstGeom>
        </p:spPr>
        <p:txBody>
          <a:bodyPr wrap="square">
            <a:spAutoFit/>
          </a:bodyPr>
          <a:lstStyle/>
          <a:p>
            <a:pPr marL="514350" indent="-514350">
              <a:buClr>
                <a:srgbClr val="00B050"/>
              </a:buClr>
              <a:buFont typeface="+mj-lt"/>
              <a:buAutoNum type="arabicPeriod" startAt="15"/>
            </a:pPr>
            <a:r>
              <a:rPr lang="en-US" sz="2100" dirty="0">
                <a:solidFill>
                  <a:srgbClr val="FF0000"/>
                </a:solidFill>
              </a:rPr>
              <a:t>15 A partnership is owned by three brothers. The partnership goes bankrupt with debts of £30 000. According to the Partnership Act:</a:t>
            </a:r>
          </a:p>
          <a:p>
            <a:pPr marL="914400" indent="-452438">
              <a:buClr>
                <a:srgbClr val="00B050"/>
              </a:buClr>
              <a:buFont typeface="+mj-lt"/>
              <a:buAutoNum type="alphaUcPeriod"/>
            </a:pPr>
            <a:r>
              <a:rPr lang="en-US" sz="2100" dirty="0" smtClean="0">
                <a:solidFill>
                  <a:srgbClr val="FF0000"/>
                </a:solidFill>
              </a:rPr>
              <a:t>Each </a:t>
            </a:r>
            <a:r>
              <a:rPr lang="en-US" sz="2100" dirty="0">
                <a:solidFill>
                  <a:srgbClr val="FF0000"/>
                </a:solidFill>
              </a:rPr>
              <a:t>brother is jointly and severally liable for the full £30 000</a:t>
            </a:r>
          </a:p>
          <a:p>
            <a:pPr marL="914400" indent="-452438">
              <a:buClr>
                <a:srgbClr val="00B050"/>
              </a:buClr>
              <a:buFont typeface="+mj-lt"/>
              <a:buAutoNum type="alphaUcPeriod"/>
            </a:pPr>
            <a:r>
              <a:rPr lang="en-US" sz="2100" dirty="0" smtClean="0">
                <a:solidFill>
                  <a:srgbClr val="FF0000"/>
                </a:solidFill>
              </a:rPr>
              <a:t>Each </a:t>
            </a:r>
            <a:r>
              <a:rPr lang="en-US" sz="2100" dirty="0">
                <a:solidFill>
                  <a:srgbClr val="FF0000"/>
                </a:solidFill>
              </a:rPr>
              <a:t>brother is liable for only £10 000 of the debt</a:t>
            </a:r>
          </a:p>
          <a:p>
            <a:pPr marL="914400" indent="-452438">
              <a:buClr>
                <a:srgbClr val="00B050"/>
              </a:buClr>
              <a:buFont typeface="+mj-lt"/>
              <a:buAutoNum type="alphaUcPeriod"/>
            </a:pPr>
            <a:r>
              <a:rPr lang="en-US" sz="2100" dirty="0" smtClean="0">
                <a:solidFill>
                  <a:srgbClr val="FF0000"/>
                </a:solidFill>
              </a:rPr>
              <a:t>The </a:t>
            </a:r>
            <a:r>
              <a:rPr lang="en-US" sz="2100" dirty="0">
                <a:solidFill>
                  <a:srgbClr val="FF0000"/>
                </a:solidFill>
              </a:rPr>
              <a:t>brothers do not have to repay the debt from personal funds</a:t>
            </a:r>
          </a:p>
          <a:p>
            <a:pPr marL="914400" indent="-452438">
              <a:buClr>
                <a:srgbClr val="00B050"/>
              </a:buClr>
              <a:buFont typeface="+mj-lt"/>
              <a:buAutoNum type="alphaUcPeriod"/>
            </a:pPr>
            <a:r>
              <a:rPr lang="en-US" sz="2100" dirty="0" smtClean="0">
                <a:solidFill>
                  <a:srgbClr val="FF0000"/>
                </a:solidFill>
              </a:rPr>
              <a:t>The </a:t>
            </a:r>
            <a:r>
              <a:rPr lang="en-US" sz="2100" dirty="0">
                <a:solidFill>
                  <a:srgbClr val="FF0000"/>
                </a:solidFill>
              </a:rPr>
              <a:t>brothers would only lose the amount they have invested in the business </a:t>
            </a:r>
            <a:r>
              <a:rPr lang="en-US" sz="2100" dirty="0" smtClean="0">
                <a:solidFill>
                  <a:srgbClr val="FF0000"/>
                </a:solidFill>
              </a:rPr>
              <a:t>				[</a:t>
            </a:r>
            <a:r>
              <a:rPr lang="en-US" sz="2100" dirty="0">
                <a:solidFill>
                  <a:srgbClr val="FF0000"/>
                </a:solidFill>
              </a:rPr>
              <a:t>1</a:t>
            </a:r>
            <a:r>
              <a:rPr lang="en-US" sz="2100" dirty="0" smtClean="0">
                <a:solidFill>
                  <a:srgbClr val="FF0000"/>
                </a:solidFill>
              </a:rPr>
              <a:t>]</a:t>
            </a:r>
            <a:br>
              <a:rPr lang="en-US" sz="2100" dirty="0" smtClean="0">
                <a:solidFill>
                  <a:srgbClr val="FF0000"/>
                </a:solidFill>
              </a:rPr>
            </a:br>
            <a:endParaRPr lang="en-US" sz="2100" dirty="0" smtClean="0">
              <a:solidFill>
                <a:srgbClr val="FF0000"/>
              </a:solidFill>
            </a:endParaRPr>
          </a:p>
          <a:p>
            <a:pPr marL="519113" indent="-519113">
              <a:buClr>
                <a:srgbClr val="00B050"/>
              </a:buClr>
              <a:buFont typeface="+mj-lt"/>
              <a:buAutoNum type="arabicPeriod" startAt="18"/>
            </a:pPr>
            <a:r>
              <a:rPr lang="en-US" sz="2100" dirty="0" smtClean="0">
                <a:solidFill>
                  <a:srgbClr val="FF0000"/>
                </a:solidFill>
              </a:rPr>
              <a:t>Which </a:t>
            </a:r>
            <a:r>
              <a:rPr lang="en-US" sz="2100" dirty="0">
                <a:solidFill>
                  <a:srgbClr val="FF0000"/>
                </a:solidFill>
              </a:rPr>
              <a:t>of the following combinations of objectives is a third sector organisation most likely to set?</a:t>
            </a:r>
          </a:p>
          <a:p>
            <a:pPr marL="919162" indent="-457200">
              <a:buClr>
                <a:srgbClr val="00B050"/>
              </a:buClr>
              <a:buFont typeface="+mj-lt"/>
              <a:buAutoNum type="alphaUcPeriod"/>
            </a:pPr>
            <a:r>
              <a:rPr lang="en-US" sz="2100" dirty="0">
                <a:solidFill>
                  <a:srgbClr val="FF0000"/>
                </a:solidFill>
              </a:rPr>
              <a:t>A Increase break-even, increase awareness</a:t>
            </a:r>
          </a:p>
          <a:p>
            <a:pPr marL="919162" indent="-457200">
              <a:buClr>
                <a:srgbClr val="00B050"/>
              </a:buClr>
              <a:buFont typeface="+mj-lt"/>
              <a:buAutoNum type="alphaUcPeriod"/>
            </a:pPr>
            <a:r>
              <a:rPr lang="en-US" sz="2100" dirty="0">
                <a:solidFill>
                  <a:srgbClr val="FF0000"/>
                </a:solidFill>
              </a:rPr>
              <a:t>B Increase break-even, increase growth</a:t>
            </a:r>
          </a:p>
          <a:p>
            <a:pPr marL="919162" indent="-457200">
              <a:buClr>
                <a:srgbClr val="00B050"/>
              </a:buClr>
              <a:buFont typeface="+mj-lt"/>
              <a:buAutoNum type="alphaUcPeriod"/>
            </a:pPr>
            <a:r>
              <a:rPr lang="en-US" sz="2100" dirty="0">
                <a:solidFill>
                  <a:srgbClr val="FF0000"/>
                </a:solidFill>
              </a:rPr>
              <a:t>C Increase revenue, reduce costs</a:t>
            </a:r>
          </a:p>
          <a:p>
            <a:pPr marL="919162" indent="-457200">
              <a:buClr>
                <a:srgbClr val="00B050"/>
              </a:buClr>
              <a:buFont typeface="+mj-lt"/>
              <a:buAutoNum type="alphaUcPeriod"/>
            </a:pPr>
            <a:r>
              <a:rPr lang="en-US" sz="2100" dirty="0">
                <a:solidFill>
                  <a:srgbClr val="FF0000"/>
                </a:solidFill>
              </a:rPr>
              <a:t>D Increase revenue, reduce profit </a:t>
            </a:r>
            <a:r>
              <a:rPr lang="en-US" sz="2100" dirty="0" smtClean="0">
                <a:solidFill>
                  <a:srgbClr val="FF0000"/>
                </a:solidFill>
              </a:rPr>
              <a:t>	[</a:t>
            </a:r>
            <a:r>
              <a:rPr lang="en-US" sz="2100" dirty="0">
                <a:solidFill>
                  <a:srgbClr val="FF0000"/>
                </a:solidFill>
              </a:rPr>
              <a:t>1</a:t>
            </a:r>
            <a:r>
              <a:rPr lang="en-US" sz="2100" dirty="0" smtClean="0">
                <a:solidFill>
                  <a:srgbClr val="FF0000"/>
                </a:solidFill>
              </a:rPr>
              <a:t>]</a:t>
            </a:r>
            <a:endParaRPr lang="en-US" sz="2100" dirty="0" smtClean="0">
              <a:solidFill>
                <a:srgbClr val="FF0000"/>
              </a:solidFill>
            </a:endParaRPr>
          </a:p>
        </p:txBody>
      </p:sp>
      <p:sp>
        <p:nvSpPr>
          <p:cNvPr id="7" name="TextBox 6">
            <a:hlinkClick r:id="rId3" action="ppaction://hlinkfile"/>
          </p:cNvPr>
          <p:cNvSpPr txBox="1"/>
          <p:nvPr/>
        </p:nvSpPr>
        <p:spPr>
          <a:xfrm>
            <a:off x="8430919" y="5911830"/>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563218476"/>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323527" y="1124744"/>
            <a:ext cx="6568753" cy="4896396"/>
          </a:xfrm>
        </p:spPr>
        <p:txBody>
          <a:bodyPr>
            <a:noAutofit/>
          </a:bodyPr>
          <a:lstStyle/>
          <a:p>
            <a:pPr marL="173038" indent="-157163">
              <a:buClr>
                <a:srgbClr val="00B050"/>
              </a:buClr>
            </a:pPr>
            <a:r>
              <a:rPr lang="en-GB" sz="1600" b="1" dirty="0" smtClean="0">
                <a:latin typeface="Arial" panose="020B0604020202020204" pitchFamily="34" charset="0"/>
                <a:cs typeface="Arial" panose="020B0604020202020204" pitchFamily="34" charset="0"/>
              </a:rPr>
              <a:t>Primary</a:t>
            </a:r>
            <a:r>
              <a:rPr lang="en-GB" sz="1600" dirty="0" smtClean="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the </a:t>
            </a:r>
            <a:r>
              <a:rPr lang="en-GB" sz="1600" b="1" dirty="0">
                <a:latin typeface="Arial" panose="020B0604020202020204" pitchFamily="34" charset="0"/>
                <a:cs typeface="Arial" panose="020B0604020202020204" pitchFamily="34" charset="0"/>
              </a:rPr>
              <a:t>collection/acquiring </a:t>
            </a:r>
            <a:r>
              <a:rPr lang="en-GB" sz="1600" dirty="0">
                <a:latin typeface="Arial" panose="020B0604020202020204" pitchFamily="34" charset="0"/>
                <a:cs typeface="Arial" panose="020B0604020202020204" pitchFamily="34" charset="0"/>
              </a:rPr>
              <a:t>of raw materials, such as farming and </a:t>
            </a:r>
            <a:r>
              <a:rPr lang="en-GB" sz="1600" dirty="0" smtClean="0">
                <a:latin typeface="Arial" panose="020B0604020202020204" pitchFamily="34" charset="0"/>
                <a:cs typeface="Arial" panose="020B0604020202020204" pitchFamily="34" charset="0"/>
              </a:rPr>
              <a:t>mining. The </a:t>
            </a:r>
            <a:r>
              <a:rPr lang="en-GB" sz="1600" b="1" dirty="0" smtClean="0">
                <a:latin typeface="Arial" panose="020B0604020202020204" pitchFamily="34" charset="0"/>
                <a:cs typeface="Arial" panose="020B0604020202020204" pitchFamily="34" charset="0"/>
              </a:rPr>
              <a:t>primary sector </a:t>
            </a:r>
            <a:r>
              <a:rPr lang="en-GB" sz="1600" dirty="0" smtClean="0">
                <a:latin typeface="Arial" panose="020B0604020202020204" pitchFamily="34" charset="0"/>
                <a:cs typeface="Arial" panose="020B0604020202020204" pitchFamily="34" charset="0"/>
              </a:rPr>
              <a:t>includes all those businesses which produce or obtain raw materials or natural products from the land or the sea. There are </a:t>
            </a:r>
            <a:r>
              <a:rPr lang="en-GB" sz="1600" b="1" dirty="0" smtClean="0">
                <a:latin typeface="Arial" panose="020B0604020202020204" pitchFamily="34" charset="0"/>
                <a:cs typeface="Arial" panose="020B0604020202020204" pitchFamily="34" charset="0"/>
              </a:rPr>
              <a:t>four main categories </a:t>
            </a:r>
            <a:r>
              <a:rPr lang="en-GB" sz="1600" dirty="0" smtClean="0">
                <a:latin typeface="Arial" panose="020B0604020202020204" pitchFamily="34" charset="0"/>
                <a:cs typeface="Arial" panose="020B0604020202020204" pitchFamily="34" charset="0"/>
              </a:rPr>
              <a:t>in this sector.</a:t>
            </a:r>
          </a:p>
          <a:p>
            <a:pPr marL="173038" indent="-157163">
              <a:buClr>
                <a:srgbClr val="00B050"/>
              </a:buClr>
            </a:pPr>
            <a:r>
              <a:rPr lang="en-GB" sz="1600" b="1" dirty="0" smtClean="0">
                <a:latin typeface="Arial" panose="020B0604020202020204" pitchFamily="34" charset="0"/>
                <a:cs typeface="Arial" panose="020B0604020202020204" pitchFamily="34" charset="0"/>
              </a:rPr>
              <a:t>Agriculture, Hunting and Forestry</a:t>
            </a:r>
            <a:r>
              <a:rPr lang="en-GB" sz="1600" dirty="0" smtClean="0">
                <a:latin typeface="Arial" panose="020B0604020202020204" pitchFamily="34" charset="0"/>
                <a:cs typeface="Arial" panose="020B0604020202020204" pitchFamily="34" charset="0"/>
              </a:rPr>
              <a:t> - This category covers the production of crops, such as vegetables and cereals and animal farming as well as landscape gardening and horticultural businesses.</a:t>
            </a:r>
          </a:p>
          <a:p>
            <a:pPr marL="173038" indent="-157163">
              <a:buClr>
                <a:srgbClr val="00B050"/>
              </a:buClr>
            </a:pPr>
            <a:r>
              <a:rPr lang="en-GB" sz="1600" b="1" dirty="0" smtClean="0">
                <a:latin typeface="Arial" panose="020B0604020202020204" pitchFamily="34" charset="0"/>
                <a:cs typeface="Arial" panose="020B0604020202020204" pitchFamily="34" charset="0"/>
              </a:rPr>
              <a:t>Forestry and Logging </a:t>
            </a:r>
            <a:r>
              <a:rPr lang="en-GB" sz="1600" dirty="0" smtClean="0">
                <a:latin typeface="Arial" panose="020B0604020202020204" pitchFamily="34" charset="0"/>
                <a:cs typeface="Arial" panose="020B0604020202020204" pitchFamily="34" charset="0"/>
              </a:rPr>
              <a:t>- This category includes all businesses involved with planting, conserving and felling timber as well as Christmas tree growers such as Festive Forestry at www.festiveforestry.co.uk. Although the overall woodland area and the amount of softwood grown in Britain has increased in the past ten years, Britain does not grow enough to meet its needs and imports wood from abroad.</a:t>
            </a:r>
          </a:p>
          <a:p>
            <a:pPr marL="173038" indent="-157163">
              <a:buClr>
                <a:srgbClr val="00B050"/>
              </a:buClr>
            </a:pPr>
            <a:r>
              <a:rPr lang="en-GB" sz="1600" b="1" dirty="0" smtClean="0">
                <a:latin typeface="Arial" panose="020B0604020202020204" pitchFamily="34" charset="0"/>
                <a:cs typeface="Arial" panose="020B0604020202020204" pitchFamily="34" charset="0"/>
              </a:rPr>
              <a:t>Fishing</a:t>
            </a:r>
            <a:r>
              <a:rPr lang="en-GB" sz="1600" dirty="0" smtClean="0">
                <a:latin typeface="Arial" panose="020B0604020202020204" pitchFamily="34" charset="0"/>
                <a:cs typeface="Arial" panose="020B0604020202020204" pitchFamily="34" charset="0"/>
              </a:rPr>
              <a:t> - This group includes fishing fleets as well as fish farms, such as trout hatcheries, salmon farms and freshwater mussel growers.</a:t>
            </a:r>
          </a:p>
          <a:p>
            <a:pPr marL="173038" indent="-157163">
              <a:buClr>
                <a:srgbClr val="00B050"/>
              </a:buClr>
            </a:pPr>
            <a:r>
              <a:rPr lang="en-GB" sz="1600" b="1" dirty="0" smtClean="0">
                <a:latin typeface="Arial" panose="020B0604020202020204" pitchFamily="34" charset="0"/>
                <a:cs typeface="Arial" panose="020B0604020202020204" pitchFamily="34" charset="0"/>
              </a:rPr>
              <a:t>Mining and Quarrying </a:t>
            </a:r>
            <a:r>
              <a:rPr lang="en-GB" sz="1600" dirty="0" smtClean="0">
                <a:latin typeface="Arial" panose="020B0604020202020204" pitchFamily="34" charset="0"/>
                <a:cs typeface="Arial" panose="020B0604020202020204" pitchFamily="34" charset="0"/>
              </a:rPr>
              <a:t>- This group includes coal mines, oil and natural gas extraction, quarrying of all types of stone, slate, gravel, sand and clay and salt production.</a:t>
            </a:r>
          </a:p>
        </p:txBody>
      </p:sp>
      <p:sp>
        <p:nvSpPr>
          <p:cNvPr id="5" name="Title 1"/>
          <p:cNvSpPr>
            <a:spLocks noGrp="1"/>
          </p:cNvSpPr>
          <p:nvPr>
            <p:ph type="title"/>
          </p:nvPr>
        </p:nvSpPr>
        <p:spPr>
          <a:xfrm>
            <a:off x="107504" y="44624"/>
            <a:ext cx="7776864" cy="625434"/>
          </a:xfrm>
        </p:spPr>
        <p:txBody>
          <a:bodyPr>
            <a:noAutofit/>
          </a:bodyPr>
          <a:lstStyle/>
          <a:p>
            <a:r>
              <a:rPr lang="en-GB" sz="3000" dirty="0" smtClean="0"/>
              <a:t>1.1.1 </a:t>
            </a:r>
            <a:r>
              <a:rPr lang="en-GB" sz="3000" dirty="0"/>
              <a:t>– Basis of business classification - Primary</a:t>
            </a:r>
            <a:endParaRPr lang="en-ZA" sz="3000" dirty="0">
              <a:ea typeface="Calibri" pitchFamily="34" charset="0"/>
            </a:endParaRPr>
          </a:p>
        </p:txBody>
      </p:sp>
      <p:graphicFrame>
        <p:nvGraphicFramePr>
          <p:cNvPr id="6" name="Table 5"/>
          <p:cNvGraphicFramePr>
            <a:graphicFrameLocks noGrp="1"/>
          </p:cNvGraphicFramePr>
          <p:nvPr>
            <p:extLst/>
          </p:nvPr>
        </p:nvGraphicFramePr>
        <p:xfrm>
          <a:off x="6984578" y="1146271"/>
          <a:ext cx="1835894" cy="5451081"/>
        </p:xfrm>
        <a:graphic>
          <a:graphicData uri="http://schemas.openxmlformats.org/drawingml/2006/table">
            <a:tbl>
              <a:tblPr firstRow="1" firstCol="1" lastRow="1" lastCol="1" bandRow="1" bandCol="1">
                <a:tableStyleId>{2D5ABB26-0587-4C30-8999-92F81FD0307C}</a:tableStyleId>
              </a:tblPr>
              <a:tblGrid>
                <a:gridCol w="1835894"/>
              </a:tblGrid>
              <a:tr h="435859">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15222">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it is that a business </a:t>
                      </a:r>
                      <a:r>
                        <a:rPr lang="en-GB" sz="1600" b="1" baseline="0" dirty="0" smtClean="0">
                          <a:solidFill>
                            <a:srgbClr val="FF0000"/>
                          </a:solidFill>
                          <a:effectLst/>
                          <a:latin typeface="Arial" pitchFamily="34" charset="0"/>
                          <a:ea typeface="Times New Roman"/>
                          <a:cs typeface="Arial" pitchFamily="34" charset="0"/>
                        </a:rPr>
                        <a:t>wants</a:t>
                      </a:r>
                      <a:r>
                        <a:rPr lang="en-GB" sz="1600" baseline="0" dirty="0" smtClean="0">
                          <a:solidFill>
                            <a:srgbClr val="FF0000"/>
                          </a:solidFill>
                          <a:effectLst/>
                          <a:latin typeface="Arial" pitchFamily="34" charset="0"/>
                          <a:ea typeface="Times New Roman"/>
                          <a:cs typeface="Arial" pitchFamily="34" charset="0"/>
                        </a:rPr>
                        <a:t> to achieve and how they go about getting that.</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Who’s </a:t>
                      </a:r>
                      <a:r>
                        <a:rPr lang="en-GB" sz="1600" b="1" baseline="0" dirty="0" smtClean="0">
                          <a:solidFill>
                            <a:schemeClr val="tx1"/>
                          </a:solidFill>
                          <a:effectLst/>
                          <a:latin typeface="Arial" pitchFamily="34" charset="0"/>
                          <a:ea typeface="Times New Roman"/>
                          <a:cs typeface="Arial" pitchFamily="34" charset="0"/>
                        </a:rPr>
                        <a:t>needs</a:t>
                      </a:r>
                      <a:r>
                        <a:rPr lang="en-GB" sz="1600" baseline="0" dirty="0" smtClean="0">
                          <a:solidFill>
                            <a:schemeClr val="tx1"/>
                          </a:solidFill>
                          <a:effectLst/>
                          <a:latin typeface="Arial" pitchFamily="34" charset="0"/>
                          <a:ea typeface="Times New Roman"/>
                          <a:cs typeface="Arial" pitchFamily="34" charset="0"/>
                        </a:rPr>
                        <a:t> does your primary product have to make it more sellable.</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are the wants and needs of the staff within your company.</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Does image matter</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7"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071991" y="1218279"/>
            <a:ext cx="1568771"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9788903"/>
      </p:ext>
    </p:extLst>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LO1 </a:t>
            </a:r>
            <a:r>
              <a:rPr lang="en-GB" sz="4000" dirty="0"/>
              <a:t>– </a:t>
            </a:r>
            <a:r>
              <a:rPr lang="en-GB" sz="4000" dirty="0" smtClean="0"/>
              <a:t>Exam Styled Questions</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5632311"/>
          </a:xfrm>
          <a:prstGeom prst="rect">
            <a:avLst/>
          </a:prstGeom>
        </p:spPr>
        <p:txBody>
          <a:bodyPr wrap="square">
            <a:spAutoFit/>
          </a:bodyPr>
          <a:lstStyle/>
          <a:p>
            <a:pPr>
              <a:buClr>
                <a:srgbClr val="00B050"/>
              </a:buClr>
            </a:pPr>
            <a:r>
              <a:rPr lang="en-US" sz="2000" dirty="0">
                <a:solidFill>
                  <a:srgbClr val="FF0000"/>
                </a:solidFill>
              </a:rPr>
              <a:t>All of the questions in this Section should be answered in relation to businesses that you have researched. A clean copy of the research brief is provided.</a:t>
            </a:r>
          </a:p>
          <a:p>
            <a:pPr marL="514350" indent="-514350">
              <a:buClr>
                <a:srgbClr val="00B050"/>
              </a:buClr>
              <a:buFont typeface="+mj-lt"/>
              <a:buAutoNum type="arabicPeriod" startAt="21"/>
            </a:pPr>
            <a:r>
              <a:rPr lang="en-US" sz="2000" dirty="0" smtClean="0">
                <a:solidFill>
                  <a:srgbClr val="FF0000"/>
                </a:solidFill>
              </a:rPr>
              <a:t>(</a:t>
            </a:r>
            <a:r>
              <a:rPr lang="en-US" sz="2000" dirty="0">
                <a:solidFill>
                  <a:srgbClr val="FF0000"/>
                </a:solidFill>
              </a:rPr>
              <a:t>a) Describe how a business that you have researched is </a:t>
            </a:r>
            <a:r>
              <a:rPr lang="en-US" sz="2000" dirty="0" err="1">
                <a:solidFill>
                  <a:srgbClr val="FF0000"/>
                </a:solidFill>
              </a:rPr>
              <a:t>organised</a:t>
            </a:r>
            <a:r>
              <a:rPr lang="en-US" sz="2000" dirty="0">
                <a:solidFill>
                  <a:srgbClr val="FF0000"/>
                </a:solidFill>
              </a:rPr>
              <a:t>.</a:t>
            </a:r>
          </a:p>
          <a:p>
            <a:pPr>
              <a:buClr>
                <a:srgbClr val="00B050"/>
              </a:buClr>
            </a:pPr>
            <a:r>
              <a:rPr lang="en-US" sz="2000" dirty="0">
                <a:solidFill>
                  <a:srgbClr val="FF0000"/>
                </a:solidFill>
              </a:rPr>
              <a:t>Name of business</a:t>
            </a:r>
            <a:r>
              <a:rPr lang="en-US" sz="2000" dirty="0" smtClean="0">
                <a:solidFill>
                  <a:srgbClr val="FF0000"/>
                </a:solidFill>
              </a:rPr>
              <a:t>____________________________________________</a:t>
            </a:r>
          </a:p>
          <a:p>
            <a:pPr>
              <a:buClr>
                <a:srgbClr val="00B050"/>
              </a:buClr>
            </a:pPr>
            <a:endParaRPr lang="en-US" sz="2000" dirty="0" smtClean="0">
              <a:solidFill>
                <a:srgbClr val="FF0000"/>
              </a:solidFill>
            </a:endParaRPr>
          </a:p>
          <a:p>
            <a:pPr>
              <a:buClr>
                <a:srgbClr val="00B050"/>
              </a:buClr>
            </a:pPr>
            <a:r>
              <a:rPr lang="en-US" sz="2000" dirty="0" smtClean="0">
                <a:solidFill>
                  <a:srgbClr val="FF0000"/>
                </a:solidFill>
              </a:rPr>
              <a:t>Activity </a:t>
            </a:r>
            <a:r>
              <a:rPr lang="en-US" sz="2000" dirty="0">
                <a:solidFill>
                  <a:srgbClr val="FF0000"/>
                </a:solidFill>
              </a:rPr>
              <a:t>of </a:t>
            </a:r>
            <a:r>
              <a:rPr lang="en-US" sz="2000" dirty="0" smtClean="0">
                <a:solidFill>
                  <a:srgbClr val="FF0000"/>
                </a:solidFill>
              </a:rPr>
              <a:t>business ___________________________________________</a:t>
            </a:r>
            <a:br>
              <a:rPr lang="en-US" sz="2000" dirty="0" smtClean="0">
                <a:solidFill>
                  <a:srgbClr val="FF0000"/>
                </a:solidFill>
              </a:rPr>
            </a:br>
            <a:r>
              <a:rPr lang="en-US" sz="2000"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  [</a:t>
            </a:r>
            <a:r>
              <a:rPr lang="en-US" sz="2000" dirty="0">
                <a:solidFill>
                  <a:srgbClr val="FF0000"/>
                </a:solidFill>
              </a:rPr>
              <a:t>2</a:t>
            </a:r>
            <a:r>
              <a:rPr lang="en-US" sz="2000" dirty="0" smtClean="0">
                <a:solidFill>
                  <a:srgbClr val="FF0000"/>
                </a:solidFill>
              </a:rPr>
              <a:t>]</a:t>
            </a:r>
            <a:endParaRPr lang="en-US" sz="2000" dirty="0">
              <a:solidFill>
                <a:srgbClr val="FF0000"/>
              </a:solidFill>
            </a:endParaRPr>
          </a:p>
          <a:p>
            <a:endParaRPr lang="en-US" sz="2000" b="1" dirty="0" smtClean="0">
              <a:solidFill>
                <a:srgbClr val="FF0000"/>
              </a:solidFill>
            </a:endParaRPr>
          </a:p>
          <a:p>
            <a:r>
              <a:rPr lang="en-US" sz="2000" b="1" dirty="0" smtClean="0">
                <a:solidFill>
                  <a:srgbClr val="FF0000"/>
                </a:solidFill>
              </a:rPr>
              <a:t>(</a:t>
            </a:r>
            <a:r>
              <a:rPr lang="en-US" sz="2000" b="1" dirty="0">
                <a:solidFill>
                  <a:srgbClr val="FF0000"/>
                </a:solidFill>
              </a:rPr>
              <a:t>b) </a:t>
            </a:r>
            <a:r>
              <a:rPr lang="en-US" sz="2000" dirty="0">
                <a:solidFill>
                  <a:srgbClr val="FF0000"/>
                </a:solidFill>
              </a:rPr>
              <a:t>State </a:t>
            </a:r>
            <a:r>
              <a:rPr lang="en-US" sz="2000" b="1" dirty="0">
                <a:solidFill>
                  <a:srgbClr val="FF0000"/>
                </a:solidFill>
              </a:rPr>
              <a:t>one </a:t>
            </a:r>
            <a:r>
              <a:rPr lang="en-US" sz="2000" dirty="0">
                <a:solidFill>
                  <a:srgbClr val="FF0000"/>
                </a:solidFill>
              </a:rPr>
              <a:t>advantage and </a:t>
            </a:r>
            <a:r>
              <a:rPr lang="en-US" sz="2000" b="1" dirty="0">
                <a:solidFill>
                  <a:srgbClr val="FF0000"/>
                </a:solidFill>
              </a:rPr>
              <a:t>one </a:t>
            </a:r>
            <a:r>
              <a:rPr lang="en-US" sz="2000" dirty="0">
                <a:solidFill>
                  <a:srgbClr val="FF0000"/>
                </a:solidFill>
              </a:rPr>
              <a:t>disadvantage to the business you named </a:t>
            </a:r>
            <a:r>
              <a:rPr lang="en-US" sz="2000" dirty="0" smtClean="0">
                <a:solidFill>
                  <a:srgbClr val="FF0000"/>
                </a:solidFill>
              </a:rPr>
              <a:t>in </a:t>
            </a:r>
            <a:r>
              <a:rPr lang="en-US" sz="2000" b="1" dirty="0" smtClean="0">
                <a:solidFill>
                  <a:srgbClr val="FF0000"/>
                </a:solidFill>
              </a:rPr>
              <a:t>part (a) </a:t>
            </a:r>
            <a:r>
              <a:rPr lang="en-US" sz="2000" dirty="0" smtClean="0">
                <a:solidFill>
                  <a:srgbClr val="FF0000"/>
                </a:solidFill>
              </a:rPr>
              <a:t>of being </a:t>
            </a:r>
            <a:r>
              <a:rPr lang="en-US" sz="2000" dirty="0" err="1" smtClean="0">
                <a:solidFill>
                  <a:srgbClr val="FF0000"/>
                </a:solidFill>
              </a:rPr>
              <a:t>organised</a:t>
            </a:r>
            <a:r>
              <a:rPr lang="en-US" sz="2000" dirty="0" smtClean="0">
                <a:solidFill>
                  <a:srgbClr val="FF0000"/>
                </a:solidFill>
              </a:rPr>
              <a:t> in this way. </a:t>
            </a:r>
          </a:p>
          <a:p>
            <a:r>
              <a:rPr lang="en-GB" sz="2000" dirty="0" smtClean="0">
                <a:solidFill>
                  <a:srgbClr val="FF0000"/>
                </a:solidFill>
              </a:rPr>
              <a:t>Advantage __________________________________________________</a:t>
            </a:r>
            <a:br>
              <a:rPr lang="en-GB" sz="2000" dirty="0" smtClean="0">
                <a:solidFill>
                  <a:srgbClr val="FF0000"/>
                </a:solidFill>
              </a:rPr>
            </a:br>
            <a:r>
              <a:rPr lang="en-GB" sz="2000" dirty="0" smtClean="0">
                <a:solidFill>
                  <a:srgbClr val="FF0000"/>
                </a:solidFill>
              </a:rPr>
              <a:t>___________________________________________________________</a:t>
            </a:r>
          </a:p>
          <a:p>
            <a:r>
              <a:rPr lang="en-GB" sz="2000" dirty="0" smtClean="0">
                <a:solidFill>
                  <a:srgbClr val="FF0000"/>
                </a:solidFill>
              </a:rPr>
              <a:t>Disadvantage________________________________________________</a:t>
            </a:r>
            <a:br>
              <a:rPr lang="en-GB" sz="2000" dirty="0" smtClean="0">
                <a:solidFill>
                  <a:srgbClr val="FF0000"/>
                </a:solidFill>
              </a:rPr>
            </a:br>
            <a:r>
              <a:rPr lang="en-GB" sz="2000" dirty="0" smtClean="0">
                <a:solidFill>
                  <a:srgbClr val="FF0000"/>
                </a:solidFill>
              </a:rPr>
              <a:t>________________________________________________________ </a:t>
            </a:r>
            <a:r>
              <a:rPr lang="en-GB" sz="2000" b="1" dirty="0" smtClean="0">
                <a:solidFill>
                  <a:srgbClr val="FF0000"/>
                </a:solidFill>
              </a:rPr>
              <a:t>[</a:t>
            </a:r>
            <a:r>
              <a:rPr lang="en-GB" sz="2000" b="1" dirty="0">
                <a:solidFill>
                  <a:srgbClr val="FF0000"/>
                </a:solidFill>
              </a:rPr>
              <a:t>2] </a:t>
            </a:r>
            <a:endParaRPr lang="en-US" sz="2000" dirty="0">
              <a:solidFill>
                <a:srgbClr val="FF0000"/>
              </a:solidFill>
            </a:endParaRPr>
          </a:p>
        </p:txBody>
      </p:sp>
      <p:sp>
        <p:nvSpPr>
          <p:cNvPr id="7" name="TextBox 6">
            <a:hlinkClick r:id="rId3" action="ppaction://hlinkfile"/>
          </p:cNvPr>
          <p:cNvSpPr txBox="1"/>
          <p:nvPr/>
        </p:nvSpPr>
        <p:spPr>
          <a:xfrm>
            <a:off x="8461711" y="4797152"/>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2959842705"/>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LO1 </a:t>
            </a:r>
            <a:r>
              <a:rPr lang="en-GB" sz="4000" dirty="0"/>
              <a:t>– </a:t>
            </a:r>
            <a:r>
              <a:rPr lang="en-GB" sz="4000" dirty="0" smtClean="0"/>
              <a:t>Exam Styled Questions</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5632311"/>
          </a:xfrm>
          <a:prstGeom prst="rect">
            <a:avLst/>
          </a:prstGeom>
        </p:spPr>
        <p:txBody>
          <a:bodyPr wrap="square">
            <a:spAutoFit/>
          </a:bodyPr>
          <a:lstStyle/>
          <a:p>
            <a:pPr>
              <a:buClr>
                <a:srgbClr val="00B050"/>
              </a:buClr>
            </a:pPr>
            <a:r>
              <a:rPr lang="en-US" b="1" dirty="0">
                <a:solidFill>
                  <a:srgbClr val="FF0000"/>
                </a:solidFill>
              </a:rPr>
              <a:t>Business scenario: </a:t>
            </a:r>
            <a:r>
              <a:rPr lang="en-US" dirty="0">
                <a:solidFill>
                  <a:srgbClr val="FF0000"/>
                </a:solidFill>
              </a:rPr>
              <a:t>Convenience Corner</a:t>
            </a:r>
          </a:p>
          <a:p>
            <a:pPr marL="285750" indent="-285750">
              <a:buClr>
                <a:srgbClr val="00B050"/>
              </a:buClr>
              <a:buFont typeface="Wingdings 3" panose="05040102010807070707" pitchFamily="18" charset="2"/>
              <a:buChar char=""/>
            </a:pPr>
            <a:r>
              <a:rPr lang="en-US" dirty="0">
                <a:solidFill>
                  <a:srgbClr val="FF0000"/>
                </a:solidFill>
              </a:rPr>
              <a:t>Kirsten </a:t>
            </a:r>
            <a:r>
              <a:rPr lang="en-US" dirty="0" err="1">
                <a:solidFill>
                  <a:srgbClr val="FF0000"/>
                </a:solidFill>
              </a:rPr>
              <a:t>Halliburn</a:t>
            </a:r>
            <a:r>
              <a:rPr lang="en-US" dirty="0">
                <a:solidFill>
                  <a:srgbClr val="FF0000"/>
                </a:solidFill>
              </a:rPr>
              <a:t> is a sole trader. She owns Convenience Corner, an independent general store located in the centre of a large housing estate. Kirsten has owned the store for over 20 years. She relies on the profit it makes to support herself and her family.</a:t>
            </a:r>
          </a:p>
          <a:p>
            <a:pPr marL="285750" indent="-285750">
              <a:buClr>
                <a:srgbClr val="00B050"/>
              </a:buClr>
              <a:buFont typeface="Wingdings 3" panose="05040102010807070707" pitchFamily="18" charset="2"/>
              <a:buChar char=""/>
            </a:pPr>
            <a:r>
              <a:rPr lang="en-US" dirty="0">
                <a:solidFill>
                  <a:srgbClr val="FF0000"/>
                </a:solidFill>
              </a:rPr>
              <a:t>The store sells a range of fresh, frozen and packaged foods. It also sells toiletries, household cleaning products, pet food, greetings cards and newspapers. Even though space is severely limited, Kirsten manages to stock a small selection of vegetarian, international and organic foods to cater for local demand. Convenience Corner opens at 6 am, seven days a week. The store usually remains open for a minimum of 16 hours each day. Kirsten believes that meeting customer needs is the key to business success. Kirsten, therefore, likes to keep the store’s closing times flexible. While there is a steady flow of customers, the store remains open. The store frequently remains open throughout bank holiday periods.</a:t>
            </a:r>
          </a:p>
          <a:p>
            <a:pPr marL="285750" indent="-285750">
              <a:buClr>
                <a:srgbClr val="00B050"/>
              </a:buClr>
              <a:buFont typeface="Wingdings 3" panose="05040102010807070707" pitchFamily="18" charset="2"/>
              <a:buChar char=""/>
            </a:pPr>
            <a:r>
              <a:rPr lang="en-US" dirty="0" smtClean="0">
                <a:solidFill>
                  <a:srgbClr val="FF0000"/>
                </a:solidFill>
              </a:rPr>
              <a:t>Kirsten </a:t>
            </a:r>
            <a:r>
              <a:rPr lang="en-US" dirty="0">
                <a:solidFill>
                  <a:srgbClr val="FF0000"/>
                </a:solidFill>
              </a:rPr>
              <a:t>is concerned about the sales performance of Convenience Corner. She wonders how much impact the increased competition from the supermarket has had on Convenience Corner, and how much impact it may continue to have in the future. She worries that her objective to increase sales at Convenience Corner by 3% year on year may no longer be achievable.</a:t>
            </a:r>
          </a:p>
        </p:txBody>
      </p:sp>
      <p:sp>
        <p:nvSpPr>
          <p:cNvPr id="7" name="TextBox 6">
            <a:hlinkClick r:id="rId3" action="ppaction://hlinkfile"/>
          </p:cNvPr>
          <p:cNvSpPr txBox="1"/>
          <p:nvPr/>
        </p:nvSpPr>
        <p:spPr>
          <a:xfrm>
            <a:off x="8455632" y="5992806"/>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644966657"/>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LO1 </a:t>
            </a:r>
            <a:r>
              <a:rPr lang="en-GB" sz="4000" dirty="0"/>
              <a:t>– </a:t>
            </a:r>
            <a:r>
              <a:rPr lang="en-GB" sz="4000" dirty="0" smtClean="0"/>
              <a:t>Exam Styled Questions</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2031325"/>
          </a:xfrm>
          <a:prstGeom prst="rect">
            <a:avLst/>
          </a:prstGeom>
        </p:spPr>
        <p:txBody>
          <a:bodyPr wrap="square">
            <a:spAutoFit/>
          </a:bodyPr>
          <a:lstStyle/>
          <a:p>
            <a:pPr marL="519113" indent="-519113">
              <a:buClr>
                <a:srgbClr val="00B050"/>
              </a:buClr>
              <a:buFont typeface="+mj-lt"/>
              <a:buAutoNum type="arabicPeriod" startAt="26"/>
            </a:pPr>
            <a:r>
              <a:rPr lang="en-US" dirty="0" smtClean="0">
                <a:solidFill>
                  <a:srgbClr val="FF0000"/>
                </a:solidFill>
              </a:rPr>
              <a:t>Businesses </a:t>
            </a:r>
            <a:r>
              <a:rPr lang="en-US" dirty="0">
                <a:solidFill>
                  <a:srgbClr val="FF0000"/>
                </a:solidFill>
              </a:rPr>
              <a:t>can be </a:t>
            </a:r>
            <a:r>
              <a:rPr lang="en-US" dirty="0" err="1">
                <a:solidFill>
                  <a:srgbClr val="FF0000"/>
                </a:solidFill>
              </a:rPr>
              <a:t>categorised</a:t>
            </a:r>
            <a:r>
              <a:rPr lang="en-US" dirty="0">
                <a:solidFill>
                  <a:srgbClr val="FF0000"/>
                </a:solidFill>
              </a:rPr>
              <a:t> by activity type or operating sector.</a:t>
            </a:r>
          </a:p>
          <a:p>
            <a:pPr>
              <a:buClr>
                <a:srgbClr val="00B050"/>
              </a:buClr>
            </a:pPr>
            <a:r>
              <a:rPr lang="en-US" dirty="0">
                <a:solidFill>
                  <a:srgbClr val="FF0000"/>
                </a:solidFill>
              </a:rPr>
              <a:t>Identify:</a:t>
            </a:r>
          </a:p>
          <a:p>
            <a:pPr marL="285750" indent="-285750">
              <a:buClr>
                <a:srgbClr val="00B050"/>
              </a:buClr>
              <a:buFont typeface="Arial" panose="020B0604020202020204" pitchFamily="34" charset="0"/>
              <a:buChar char="•"/>
            </a:pPr>
            <a:r>
              <a:rPr lang="en-US" dirty="0" smtClean="0">
                <a:solidFill>
                  <a:srgbClr val="FF0000"/>
                </a:solidFill>
              </a:rPr>
              <a:t>The </a:t>
            </a:r>
            <a:r>
              <a:rPr lang="en-US" dirty="0">
                <a:solidFill>
                  <a:srgbClr val="FF0000"/>
                </a:solidFill>
              </a:rPr>
              <a:t>activity type of Convenience Corner</a:t>
            </a:r>
          </a:p>
          <a:p>
            <a:pPr>
              <a:buClr>
                <a:srgbClr val="00B050"/>
              </a:buClr>
            </a:pPr>
            <a:r>
              <a:rPr lang="en-US" dirty="0" smtClean="0">
                <a:solidFill>
                  <a:srgbClr val="FF0000"/>
                </a:solidFill>
              </a:rPr>
              <a:t>__________________________________________________________________</a:t>
            </a:r>
            <a:br>
              <a:rPr lang="en-US" dirty="0" smtClean="0">
                <a:solidFill>
                  <a:srgbClr val="FF0000"/>
                </a:solidFill>
              </a:rPr>
            </a:br>
            <a:endParaRPr lang="en-US" dirty="0">
              <a:solidFill>
                <a:srgbClr val="FF0000"/>
              </a:solidFill>
            </a:endParaRPr>
          </a:p>
          <a:p>
            <a:pPr marL="285750" indent="-285750">
              <a:buClr>
                <a:srgbClr val="00B050"/>
              </a:buClr>
              <a:buFont typeface="Arial" panose="020B0604020202020204" pitchFamily="34" charset="0"/>
              <a:buChar char="•"/>
            </a:pPr>
            <a:r>
              <a:rPr lang="en-US" dirty="0" smtClean="0">
                <a:solidFill>
                  <a:srgbClr val="FF0000"/>
                </a:solidFill>
              </a:rPr>
              <a:t>The </a:t>
            </a:r>
            <a:r>
              <a:rPr lang="en-US" dirty="0">
                <a:solidFill>
                  <a:srgbClr val="FF0000"/>
                </a:solidFill>
              </a:rPr>
              <a:t>operating sector of Convenience Corner.</a:t>
            </a:r>
          </a:p>
          <a:p>
            <a:pPr>
              <a:buClr>
                <a:srgbClr val="00B050"/>
              </a:buClr>
            </a:pPr>
            <a:r>
              <a:rPr lang="en-US" dirty="0" smtClean="0">
                <a:solidFill>
                  <a:srgbClr val="FF0000"/>
                </a:solidFill>
              </a:rPr>
              <a:t>_______________________________________________________________ [</a:t>
            </a:r>
            <a:r>
              <a:rPr lang="en-US" dirty="0">
                <a:solidFill>
                  <a:srgbClr val="FF0000"/>
                </a:solidFill>
              </a:rPr>
              <a:t>2]</a:t>
            </a:r>
          </a:p>
        </p:txBody>
      </p:sp>
      <p:sp>
        <p:nvSpPr>
          <p:cNvPr id="10" name="TextBox 9">
            <a:hlinkClick r:id="rId3" action="ppaction://hlinkfile"/>
          </p:cNvPr>
          <p:cNvSpPr txBox="1"/>
          <p:nvPr/>
        </p:nvSpPr>
        <p:spPr>
          <a:xfrm>
            <a:off x="8461711" y="5949280"/>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2790059957"/>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Content Placeholder 2"/>
          <p:cNvSpPr>
            <a:spLocks noGrp="1"/>
          </p:cNvSpPr>
          <p:nvPr>
            <p:ph idx="4294967295"/>
          </p:nvPr>
        </p:nvSpPr>
        <p:spPr>
          <a:xfrm>
            <a:off x="251520" y="1052736"/>
            <a:ext cx="6640761" cy="4635474"/>
          </a:xfrm>
        </p:spPr>
        <p:txBody>
          <a:bodyPr>
            <a:noAutofit/>
          </a:bodyPr>
          <a:lstStyle/>
          <a:p>
            <a:pPr marL="176213" indent="-176213">
              <a:buClr>
                <a:srgbClr val="00B050"/>
              </a:buClr>
            </a:pPr>
            <a:r>
              <a:rPr lang="en-GB" sz="1300" b="1" dirty="0" smtClean="0">
                <a:latin typeface="Arial" panose="020B0604020202020204" pitchFamily="34" charset="0"/>
                <a:cs typeface="Arial" panose="020B0604020202020204" pitchFamily="34" charset="0"/>
              </a:rPr>
              <a:t>Secondary </a:t>
            </a:r>
            <a:r>
              <a:rPr lang="en-GB" sz="1300" dirty="0">
                <a:latin typeface="Arial" panose="020B0604020202020204" pitchFamily="34" charset="0"/>
                <a:cs typeface="Arial" panose="020B0604020202020204" pitchFamily="34" charset="0"/>
              </a:rPr>
              <a:t>– the </a:t>
            </a:r>
            <a:r>
              <a:rPr lang="en-GB" sz="1300" b="1" dirty="0">
                <a:latin typeface="Arial" panose="020B0604020202020204" pitchFamily="34" charset="0"/>
                <a:cs typeface="Arial" panose="020B0604020202020204" pitchFamily="34" charset="0"/>
              </a:rPr>
              <a:t>production/manufacturing</a:t>
            </a:r>
            <a:r>
              <a:rPr lang="en-GB" sz="1300" dirty="0">
                <a:latin typeface="Arial" panose="020B0604020202020204" pitchFamily="34" charset="0"/>
                <a:cs typeface="Arial" panose="020B0604020202020204" pitchFamily="34" charset="0"/>
              </a:rPr>
              <a:t> raw materials </a:t>
            </a:r>
            <a:r>
              <a:rPr lang="en-GB" sz="1300" dirty="0" smtClean="0">
                <a:latin typeface="Arial" panose="020B0604020202020204" pitchFamily="34" charset="0"/>
                <a:cs typeface="Arial" panose="020B0604020202020204" pitchFamily="34" charset="0"/>
              </a:rPr>
              <a:t>into </a:t>
            </a:r>
            <a:r>
              <a:rPr lang="en-GB" sz="1300" dirty="0">
                <a:latin typeface="Arial" panose="020B0604020202020204" pitchFamily="34" charset="0"/>
                <a:cs typeface="Arial" panose="020B0604020202020204" pitchFamily="34" charset="0"/>
              </a:rPr>
              <a:t>useful products, such as Dairy Crest or </a:t>
            </a:r>
            <a:r>
              <a:rPr lang="en-GB" sz="1300" dirty="0" err="1">
                <a:latin typeface="Arial" panose="020B0604020202020204" pitchFamily="34" charset="0"/>
                <a:cs typeface="Arial" panose="020B0604020202020204" pitchFamily="34" charset="0"/>
              </a:rPr>
              <a:t>Barratts</a:t>
            </a:r>
            <a:r>
              <a:rPr lang="en-GB" sz="1300" dirty="0">
                <a:latin typeface="Arial" panose="020B0604020202020204" pitchFamily="34" charset="0"/>
                <a:cs typeface="Arial" panose="020B0604020202020204" pitchFamily="34" charset="0"/>
              </a:rPr>
              <a:t>, the </a:t>
            </a:r>
            <a:r>
              <a:rPr lang="en-GB" sz="1300" dirty="0" smtClean="0">
                <a:latin typeface="Arial" panose="020B0604020202020204" pitchFamily="34" charset="0"/>
                <a:cs typeface="Arial" panose="020B0604020202020204" pitchFamily="34" charset="0"/>
              </a:rPr>
              <a:t>house </a:t>
            </a:r>
            <a:r>
              <a:rPr lang="en-GB" sz="1300" dirty="0">
                <a:latin typeface="Arial" panose="020B0604020202020204" pitchFamily="34" charset="0"/>
                <a:cs typeface="Arial" panose="020B0604020202020204" pitchFamily="34" charset="0"/>
              </a:rPr>
              <a:t>builders</a:t>
            </a:r>
          </a:p>
          <a:p>
            <a:pPr marL="176213" indent="-176213">
              <a:buClr>
                <a:srgbClr val="00B050"/>
              </a:buClr>
            </a:pPr>
            <a:r>
              <a:rPr lang="en-GB" sz="1300" dirty="0" smtClean="0">
                <a:latin typeface="Arial" panose="020B0604020202020204" pitchFamily="34" charset="0"/>
                <a:cs typeface="Arial" panose="020B0604020202020204" pitchFamily="34" charset="0"/>
              </a:rPr>
              <a:t>The </a:t>
            </a:r>
            <a:r>
              <a:rPr lang="en-GB" sz="1300" b="1" dirty="0" smtClean="0">
                <a:latin typeface="Arial" panose="020B0604020202020204" pitchFamily="34" charset="0"/>
                <a:cs typeface="Arial" panose="020B0604020202020204" pitchFamily="34" charset="0"/>
              </a:rPr>
              <a:t>secondary sector </a:t>
            </a:r>
            <a:r>
              <a:rPr lang="en-GB" sz="1300" dirty="0" smtClean="0">
                <a:latin typeface="Arial" panose="020B0604020202020204" pitchFamily="34" charset="0"/>
                <a:cs typeface="Arial" panose="020B0604020202020204" pitchFamily="34" charset="0"/>
              </a:rPr>
              <a:t>includes all those businesses which manufacture, process or assemble products. This sector also covers energy production and the construction industry.</a:t>
            </a:r>
          </a:p>
          <a:p>
            <a:pPr marL="176213" indent="-176213">
              <a:buClr>
                <a:srgbClr val="00B050"/>
              </a:buClr>
            </a:pPr>
            <a:r>
              <a:rPr lang="en-GB" sz="1300" b="1" dirty="0" smtClean="0">
                <a:latin typeface="Arial" panose="020B0604020202020204" pitchFamily="34" charset="0"/>
                <a:cs typeface="Arial" panose="020B0604020202020204" pitchFamily="34" charset="0"/>
              </a:rPr>
              <a:t>Manufacturing</a:t>
            </a:r>
            <a:r>
              <a:rPr lang="en-GB" sz="1300" dirty="0" smtClean="0">
                <a:latin typeface="Arial" panose="020B0604020202020204" pitchFamily="34" charset="0"/>
                <a:cs typeface="Arial" panose="020B0604020202020204" pitchFamily="34" charset="0"/>
              </a:rPr>
              <a:t> - This includes all businesses which make or produce goods in the UK, regardless of their size or what they make. The Office of National Statistics divides manufacturing companies into different product groups. This is helpful because it enables you to see which types of manufacturers are thriving and which are not.</a:t>
            </a:r>
          </a:p>
          <a:p>
            <a:pPr marL="176213" indent="-176213">
              <a:buClr>
                <a:srgbClr val="00B050"/>
              </a:buClr>
            </a:pPr>
            <a:r>
              <a:rPr lang="en-GB" sz="1300" b="1" dirty="0" smtClean="0">
                <a:latin typeface="Arial" panose="020B0604020202020204" pitchFamily="34" charset="0"/>
                <a:cs typeface="Arial" panose="020B0604020202020204" pitchFamily="34" charset="0"/>
              </a:rPr>
              <a:t>Engineering</a:t>
            </a:r>
            <a:r>
              <a:rPr lang="en-GB" sz="1300" dirty="0" smtClean="0">
                <a:latin typeface="Arial" panose="020B0604020202020204" pitchFamily="34" charset="0"/>
                <a:cs typeface="Arial" panose="020B0604020202020204" pitchFamily="34" charset="0"/>
              </a:rPr>
              <a:t> - Engineers are employed in manufacturing industries, mainly in relation to the design and functioning of machinery and equipment. Light engineering companies make small items where precision is important, such as scientific equipment. Heavy engineering companies make goods comprising large sections of metals, such as ships or cranes.</a:t>
            </a:r>
          </a:p>
          <a:p>
            <a:pPr marL="176213" indent="-176213">
              <a:buClr>
                <a:srgbClr val="00B050"/>
              </a:buClr>
            </a:pPr>
            <a:r>
              <a:rPr lang="en-GB" sz="1300" b="1" dirty="0" smtClean="0">
                <a:latin typeface="Arial" panose="020B0604020202020204" pitchFamily="34" charset="0"/>
                <a:cs typeface="Arial" panose="020B0604020202020204" pitchFamily="34" charset="0"/>
              </a:rPr>
              <a:t>Energy production</a:t>
            </a:r>
            <a:r>
              <a:rPr lang="en-GB" sz="1300" dirty="0" smtClean="0">
                <a:latin typeface="Arial" panose="020B0604020202020204" pitchFamily="34" charset="0"/>
                <a:cs typeface="Arial" panose="020B0604020202020204" pitchFamily="34" charset="0"/>
              </a:rPr>
              <a:t> - In addition to products, we all need electricity, gas and water. This group includes those that produce and distribute these services, such as Powergen and London Energy. This also includes regional water companies, such as Anglian Water Services and water collection and bottling companies. In the future Britain is looking at obtaining more energy from alternative sources, such as wind farming and tidal energy. These businesses, too, will be classified in this group.</a:t>
            </a:r>
          </a:p>
          <a:p>
            <a:pPr marL="176213" indent="-176213">
              <a:buClr>
                <a:srgbClr val="00B050"/>
              </a:buClr>
            </a:pPr>
            <a:r>
              <a:rPr lang="en-GB" sz="1300" b="1" dirty="0" smtClean="0">
                <a:latin typeface="Arial" panose="020B0604020202020204" pitchFamily="34" charset="0"/>
                <a:cs typeface="Arial" panose="020B0604020202020204" pitchFamily="34" charset="0"/>
              </a:rPr>
              <a:t>Construction</a:t>
            </a:r>
            <a:r>
              <a:rPr lang="en-GB" sz="1300" dirty="0" smtClean="0">
                <a:latin typeface="Arial" panose="020B0604020202020204" pitchFamily="34" charset="0"/>
                <a:cs typeface="Arial" panose="020B0604020202020204" pitchFamily="34" charset="0"/>
              </a:rPr>
              <a:t> - This group includes house builders and civil engineering companies.  Between them they construct all types of buildings as well as motorways, bridges, roads and railways. Also included are electricians who work on building sites and plumbers, plasterers, joiners, painters and glaziers.</a:t>
            </a:r>
            <a:endParaRPr lang="en-GB" sz="1300" i="1" dirty="0" smtClean="0">
              <a:latin typeface="Arial" panose="020B0604020202020204" pitchFamily="34" charset="0"/>
              <a:cs typeface="Arial" panose="020B0604020202020204" pitchFamily="34" charset="0"/>
            </a:endParaRPr>
          </a:p>
        </p:txBody>
      </p:sp>
      <p:sp>
        <p:nvSpPr>
          <p:cNvPr id="5" name="Title 1"/>
          <p:cNvSpPr>
            <a:spLocks noGrp="1"/>
          </p:cNvSpPr>
          <p:nvPr>
            <p:ph type="title"/>
          </p:nvPr>
        </p:nvSpPr>
        <p:spPr>
          <a:xfrm>
            <a:off x="107504" y="44624"/>
            <a:ext cx="7776864" cy="625434"/>
          </a:xfrm>
        </p:spPr>
        <p:txBody>
          <a:bodyPr>
            <a:noAutofit/>
          </a:bodyPr>
          <a:lstStyle/>
          <a:p>
            <a:r>
              <a:rPr lang="en-GB" sz="2800" dirty="0" smtClean="0"/>
              <a:t>1.1.1 </a:t>
            </a:r>
            <a:r>
              <a:rPr lang="en-GB" sz="2800" dirty="0"/>
              <a:t>– Basis of business classification - Secondary</a:t>
            </a:r>
            <a:endParaRPr lang="en-ZA" sz="2800" dirty="0">
              <a:ea typeface="Calibri" pitchFamily="34" charset="0"/>
            </a:endParaRPr>
          </a:p>
        </p:txBody>
      </p:sp>
      <p:graphicFrame>
        <p:nvGraphicFramePr>
          <p:cNvPr id="9" name="Table 8"/>
          <p:cNvGraphicFramePr>
            <a:graphicFrameLocks noGrp="1"/>
          </p:cNvGraphicFramePr>
          <p:nvPr>
            <p:extLst/>
          </p:nvPr>
        </p:nvGraphicFramePr>
        <p:xfrm>
          <a:off x="6984578" y="1146271"/>
          <a:ext cx="1835894" cy="5451081"/>
        </p:xfrm>
        <a:graphic>
          <a:graphicData uri="http://schemas.openxmlformats.org/drawingml/2006/table">
            <a:tbl>
              <a:tblPr firstRow="1" firstCol="1" lastRow="1" lastCol="1" bandRow="1" bandCol="1">
                <a:tableStyleId>{2D5ABB26-0587-4C30-8999-92F81FD0307C}</a:tableStyleId>
              </a:tblPr>
              <a:tblGrid>
                <a:gridCol w="1835894"/>
              </a:tblGrid>
              <a:tr h="435859">
                <a:tc>
                  <a:txBody>
                    <a:bodyPr/>
                    <a:lstStyle/>
                    <a:p>
                      <a:pPr>
                        <a:spcAft>
                          <a:spcPts val="0"/>
                        </a:spcAft>
                      </a:pPr>
                      <a:endParaRPr lang="en-GB" sz="16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015222">
                <a:tc>
                  <a:txBody>
                    <a:bodyPr/>
                    <a:lstStyle/>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it is that a business </a:t>
                      </a:r>
                      <a:r>
                        <a:rPr lang="en-GB" sz="1600" b="1" baseline="0" dirty="0" smtClean="0">
                          <a:solidFill>
                            <a:srgbClr val="FF0000"/>
                          </a:solidFill>
                          <a:effectLst/>
                          <a:latin typeface="Arial" pitchFamily="34" charset="0"/>
                          <a:ea typeface="Times New Roman"/>
                          <a:cs typeface="Arial" pitchFamily="34" charset="0"/>
                        </a:rPr>
                        <a:t>wants</a:t>
                      </a:r>
                      <a:r>
                        <a:rPr lang="en-GB" sz="1600" baseline="0" dirty="0" smtClean="0">
                          <a:solidFill>
                            <a:srgbClr val="FF0000"/>
                          </a:solidFill>
                          <a:effectLst/>
                          <a:latin typeface="Arial" pitchFamily="34" charset="0"/>
                          <a:ea typeface="Times New Roman"/>
                          <a:cs typeface="Arial" pitchFamily="34" charset="0"/>
                        </a:rPr>
                        <a:t> to achieve and how they go about getting that.</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Who’s </a:t>
                      </a:r>
                      <a:r>
                        <a:rPr lang="en-GB" sz="1600" b="1" baseline="0" dirty="0" smtClean="0">
                          <a:solidFill>
                            <a:schemeClr val="tx1"/>
                          </a:solidFill>
                          <a:effectLst/>
                          <a:latin typeface="Arial" pitchFamily="34" charset="0"/>
                          <a:ea typeface="Times New Roman"/>
                          <a:cs typeface="Arial" pitchFamily="34" charset="0"/>
                        </a:rPr>
                        <a:t>needs</a:t>
                      </a:r>
                      <a:r>
                        <a:rPr lang="en-GB" sz="1600" baseline="0" dirty="0" smtClean="0">
                          <a:solidFill>
                            <a:schemeClr val="tx1"/>
                          </a:solidFill>
                          <a:effectLst/>
                          <a:latin typeface="Arial" pitchFamily="34" charset="0"/>
                          <a:ea typeface="Times New Roman"/>
                          <a:cs typeface="Arial" pitchFamily="34" charset="0"/>
                        </a:rPr>
                        <a:t> does your primary product have to make it more sellable.</a:t>
                      </a:r>
                    </a:p>
                    <a:p>
                      <a:pPr marL="177800" indent="-177800" algn="l">
                        <a:spcAft>
                          <a:spcPts val="600"/>
                        </a:spcAft>
                        <a:buFontTx/>
                        <a:buBlip>
                          <a:blip r:embed="rId3"/>
                        </a:buBlip>
                      </a:pPr>
                      <a:r>
                        <a:rPr lang="en-GB" sz="1600" baseline="0" dirty="0" smtClean="0">
                          <a:solidFill>
                            <a:srgbClr val="FF0000"/>
                          </a:solidFill>
                          <a:effectLst/>
                          <a:latin typeface="Arial" pitchFamily="34" charset="0"/>
                          <a:ea typeface="Times New Roman"/>
                          <a:cs typeface="Arial" pitchFamily="34" charset="0"/>
                        </a:rPr>
                        <a:t>What are the wants and needs of the staff within your company.</a:t>
                      </a:r>
                    </a:p>
                    <a:p>
                      <a:pPr marL="177800" indent="-177800" algn="l">
                        <a:spcAft>
                          <a:spcPts val="600"/>
                        </a:spcAft>
                        <a:buFontTx/>
                        <a:buBlip>
                          <a:blip r:embed="rId3"/>
                        </a:buBlip>
                      </a:pPr>
                      <a:r>
                        <a:rPr lang="en-GB" sz="1600" baseline="0" dirty="0" smtClean="0">
                          <a:solidFill>
                            <a:schemeClr val="tx1"/>
                          </a:solidFill>
                          <a:effectLst/>
                          <a:latin typeface="Arial" pitchFamily="34" charset="0"/>
                          <a:ea typeface="Times New Roman"/>
                          <a:cs typeface="Arial" pitchFamily="34" charset="0"/>
                        </a:rPr>
                        <a:t>Does image matter</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0"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071991" y="1218279"/>
            <a:ext cx="1568771" cy="33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1748053"/>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76DD945F-B7B0-4691-A0D0-E2EAD6DA23B3}">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50149</TotalTime>
  <Words>16451</Words>
  <Application>Microsoft Office PowerPoint</Application>
  <PresentationFormat>On-screen Show (4:3)</PresentationFormat>
  <Paragraphs>1216</Paragraphs>
  <Slides>82</Slides>
  <Notes>82</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82</vt:i4>
      </vt:variant>
    </vt:vector>
  </HeadingPairs>
  <TitlesOfParts>
    <vt:vector size="91" baseType="lpstr">
      <vt:lpstr>Adobe Song Std L</vt:lpstr>
      <vt:lpstr>Arial</vt:lpstr>
      <vt:lpstr>Calibri</vt:lpstr>
      <vt:lpstr>Lucida Sans Unicode</vt:lpstr>
      <vt:lpstr>Times New Roman</vt:lpstr>
      <vt:lpstr>Verdana</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1.1 - Different Types of Business Activity</vt:lpstr>
      <vt:lpstr>1.1 - Different Types of Business Activity</vt:lpstr>
      <vt:lpstr>1.1.1 – Basis of business classification - Primary</vt:lpstr>
      <vt:lpstr>1.1.1 – Basis of business classification - Secondary</vt:lpstr>
      <vt:lpstr>1.1.1 – Basis of business classification - Secondary</vt:lpstr>
      <vt:lpstr>PowerPoint Presentation</vt:lpstr>
      <vt:lpstr>1.1.1 – Basis of business classification - Tertiary</vt:lpstr>
      <vt:lpstr>1.1.1 – Basis of business classification - Tertiary</vt:lpstr>
      <vt:lpstr>1.1.1 – Basis of business classification - Tertiary</vt:lpstr>
      <vt:lpstr>PowerPoint Presentation</vt:lpstr>
      <vt:lpstr>1.1.1 – Decline - Primary and Secondary Sectors</vt:lpstr>
      <vt:lpstr>1.2.1b – Growth – Tertiary Sectors</vt:lpstr>
      <vt:lpstr>1.1.1b – Growth – Reasons for Growth and Change</vt:lpstr>
      <vt:lpstr>1.1.1b – Business Classification in developed and developing economies</vt:lpstr>
      <vt:lpstr>PowerPoint Presentation</vt:lpstr>
      <vt:lpstr>1.1.1b – Business Classification in developed economies – Case Study</vt:lpstr>
      <vt:lpstr>1.2 - Different Sectors of Operation</vt:lpstr>
      <vt:lpstr>1.2 - Different Sectors of Operation</vt:lpstr>
      <vt:lpstr>1.2 - Different Sectors of Operation</vt:lpstr>
      <vt:lpstr>1.2 - Different Sectors of Operation</vt:lpstr>
      <vt:lpstr>1.2 - Different Sectors of Operation - Revision</vt:lpstr>
      <vt:lpstr>1.2 - Different Sectors of Operation - Revision</vt:lpstr>
      <vt:lpstr>1.2 - Different Sectors of Operation - Revision</vt:lpstr>
      <vt:lpstr>Exam Styled Questions - Paper 1</vt:lpstr>
      <vt:lpstr>Exam Styled Questions - Paper 1</vt:lpstr>
      <vt:lpstr>1.3 - Different Forms of Legal Business Ownership</vt:lpstr>
      <vt:lpstr>1.3 - Different Forms of Legal Business Ownership - Glossary</vt:lpstr>
      <vt:lpstr>1.3 – Types of Organisation – Sole trader</vt:lpstr>
      <vt:lpstr>1.3 – Types of Organisation – Sole trader</vt:lpstr>
      <vt:lpstr>1.3 – Types of Organisation – Sole trader</vt:lpstr>
      <vt:lpstr>1.3 – Types of Organisation – Partnerships</vt:lpstr>
      <vt:lpstr>1.3 – Types of Organisation – Partnerships – Case Study</vt:lpstr>
      <vt:lpstr>1.3 – Types of Organisation – Partnerships – Case Study</vt:lpstr>
      <vt:lpstr>1.3 – Types of Organisation – Partnerships – Activity 4.1</vt:lpstr>
      <vt:lpstr>1.3 – Types of Organisation – Partnerships – Activity 4.1</vt:lpstr>
      <vt:lpstr>1.3 – Types of Organisation – Limited Partnerships</vt:lpstr>
      <vt:lpstr>1.3 – Types of Organisation – Partnerships – Revision</vt:lpstr>
      <vt:lpstr>1.3 – Types of Organisation – Private Limited Company</vt:lpstr>
      <vt:lpstr>1.3 – Types of Organisation – Private Limited Company</vt:lpstr>
      <vt:lpstr>1.3 – Types of Organisation – Private Limited Company</vt:lpstr>
      <vt:lpstr>1.3 – Types of Organisation – Private Limited Company - Revision</vt:lpstr>
      <vt:lpstr>1.3 – Types of Organisation – Public Limited Company</vt:lpstr>
      <vt:lpstr>1.3 – Types of Organisation – Public Limited Company</vt:lpstr>
      <vt:lpstr>1.3 – Types of Organisation – Public Limited Company</vt:lpstr>
      <vt:lpstr>1.3 – Types of Organisation – Public Limited Company - Advantages</vt:lpstr>
      <vt:lpstr>1.3 – Types of Organisation – Public Limited Company – Control and Ownership</vt:lpstr>
      <vt:lpstr>1.3 – Types of Organisation – Public Limited Company - Control</vt:lpstr>
      <vt:lpstr>1.3 – Types of Organisation – Public Limited Company – Case Study</vt:lpstr>
      <vt:lpstr>1.3 – Types of Organisation – Public Limited Company - Revision</vt:lpstr>
      <vt:lpstr>1.3 – Types of Organisation – Public Limited Company – Activity</vt:lpstr>
      <vt:lpstr>1.3 – Types of Organisation – Other Private Sector Firms</vt:lpstr>
      <vt:lpstr>1.3 – Types of Organisation – Other Private Sector Firms – Case Study</vt:lpstr>
      <vt:lpstr>1.3 – Types of Organisation – Other Private Sector Firms</vt:lpstr>
      <vt:lpstr>1.3 – Types of Organisation – Other Private Sector Firms</vt:lpstr>
      <vt:lpstr>1.3 – Types of Organisation – Businesses in the Public Sector</vt:lpstr>
      <vt:lpstr>1.3 – Types of Organisation – Businesses in the Public Sector</vt:lpstr>
      <vt:lpstr>1.3 – Types of Organisation – Businesses in the Public Sector</vt:lpstr>
      <vt:lpstr>1.3 – Types of Organisation – Businesses in the Public Sector</vt:lpstr>
      <vt:lpstr>Exam Styled Questions - Paper 1</vt:lpstr>
      <vt:lpstr>Exam Styled Questions - Paper 1</vt:lpstr>
      <vt:lpstr>1.3 - Different Forms of Legal Business Ownership</vt:lpstr>
      <vt:lpstr>1.3 - Different Forms of Legal Business Ownership</vt:lpstr>
      <vt:lpstr>1.3 - Different Forms of Legal Business Ownership</vt:lpstr>
      <vt:lpstr>1.4 - Factors which Inform Business Ownership</vt:lpstr>
      <vt:lpstr>1.4 - Factors which Inform Business Ownership</vt:lpstr>
      <vt:lpstr>1.5 - Differing Business Aims and Objectives</vt:lpstr>
      <vt:lpstr>1.5 - Differing Business Aims and Objectives</vt:lpstr>
      <vt:lpstr>1.5 - Differing Business Aims and Objectives</vt:lpstr>
      <vt:lpstr>1.5 - Differing Business Aims and Objectives</vt:lpstr>
      <vt:lpstr>1.5 - Differing Business Aims and Objectives - Growth</vt:lpstr>
      <vt:lpstr>1.5 - Differing Business Aims and Objectives - Growth</vt:lpstr>
      <vt:lpstr>1.5 - Differing Business Aims and Objectives</vt:lpstr>
      <vt:lpstr>PowerPoint Presentation</vt:lpstr>
      <vt:lpstr>PowerPoint Presentation</vt:lpstr>
      <vt:lpstr>PowerPoint Presentation</vt:lpstr>
      <vt:lpstr>PowerPoint Presentation</vt:lpstr>
      <vt:lpstr>PowerPoint Presentation</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01 - LO1 - Cambridge Technicals</dc:title>
  <dc:subject>eBusiness</dc:subject>
  <dc:creator>Enderoth</dc:creator>
  <cp:lastModifiedBy>Stephen Rafferty</cp:lastModifiedBy>
  <cp:revision>1588</cp:revision>
  <cp:lastPrinted>2014-01-22T18:25:48Z</cp:lastPrinted>
  <dcterms:created xsi:type="dcterms:W3CDTF">2008-03-12T11:01:44Z</dcterms:created>
  <dcterms:modified xsi:type="dcterms:W3CDTF">2016-08-08T14:53:26Z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